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9" r:id="rId3"/>
    <p:sldId id="297" r:id="rId4"/>
    <p:sldId id="289" r:id="rId5"/>
    <p:sldId id="298" r:id="rId6"/>
    <p:sldId id="291" r:id="rId7"/>
    <p:sldId id="299" r:id="rId8"/>
    <p:sldId id="313" r:id="rId9"/>
    <p:sldId id="301" r:id="rId10"/>
    <p:sldId id="304" r:id="rId11"/>
    <p:sldId id="303" r:id="rId12"/>
    <p:sldId id="305" r:id="rId13"/>
    <p:sldId id="288" r:id="rId14"/>
    <p:sldId id="309" r:id="rId15"/>
    <p:sldId id="293" r:id="rId16"/>
    <p:sldId id="306" r:id="rId17"/>
    <p:sldId id="285" r:id="rId18"/>
    <p:sldId id="286" r:id="rId19"/>
    <p:sldId id="308" r:id="rId20"/>
    <p:sldId id="315" r:id="rId21"/>
    <p:sldId id="307" r:id="rId22"/>
    <p:sldId id="292" r:id="rId23"/>
    <p:sldId id="294" r:id="rId24"/>
    <p:sldId id="310" r:id="rId25"/>
    <p:sldId id="311" r:id="rId26"/>
    <p:sldId id="290" r:id="rId27"/>
    <p:sldId id="284" r:id="rId28"/>
    <p:sldId id="295" r:id="rId29"/>
    <p:sldId id="287" r:id="rId30"/>
    <p:sldId id="296" r:id="rId31"/>
    <p:sldId id="317" r:id="rId32"/>
    <p:sldId id="316" r:id="rId33"/>
    <p:sldId id="312" r:id="rId34"/>
  </p:sldIdLst>
  <p:sldSz cx="9144000" cy="5143500" type="screen16x9"/>
  <p:notesSz cx="6858000" cy="9144000"/>
  <p:embeddedFontLst>
    <p:embeddedFont>
      <p:font typeface="Abril Fatface" panose="020B0604020202020204" charset="0"/>
      <p:regular r:id="rId37"/>
    </p:embeddedFont>
    <p:embeddedFont>
      <p:font typeface="Raleway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raditional Self Portrait" id="{CF7D1357-E315-4267-9704-0E48160E0146}">
          <p14:sldIdLst>
            <p14:sldId id="256"/>
            <p14:sldId id="259"/>
            <p14:sldId id="297"/>
            <p14:sldId id="289"/>
            <p14:sldId id="298"/>
            <p14:sldId id="291"/>
            <p14:sldId id="299"/>
            <p14:sldId id="313"/>
            <p14:sldId id="301"/>
            <p14:sldId id="304"/>
            <p14:sldId id="303"/>
          </p14:sldIdLst>
        </p14:section>
        <p14:section name="After Photography" id="{F2467170-630E-4D89-84BB-CCE5B792AFC1}">
          <p14:sldIdLst>
            <p14:sldId id="305"/>
            <p14:sldId id="288"/>
            <p14:sldId id="309"/>
            <p14:sldId id="293"/>
            <p14:sldId id="306"/>
            <p14:sldId id="285"/>
            <p14:sldId id="286"/>
            <p14:sldId id="308"/>
            <p14:sldId id="315"/>
            <p14:sldId id="307"/>
            <p14:sldId id="292"/>
            <p14:sldId id="294"/>
            <p14:sldId id="310"/>
          </p14:sldIdLst>
        </p14:section>
        <p14:section name="Pushing Self Portraiture" id="{DB9917E8-876C-4B27-B693-AE55312F9075}">
          <p14:sldIdLst>
            <p14:sldId id="311"/>
            <p14:sldId id="290"/>
            <p14:sldId id="284"/>
            <p14:sldId id="295"/>
            <p14:sldId id="287"/>
            <p14:sldId id="296"/>
            <p14:sldId id="317"/>
            <p14:sldId id="316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0F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E1180F-51B7-4D57-87AC-8423C8203869}">
  <a:tblStyle styleId="{C2E1180F-51B7-4D57-87AC-8423C8203869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71587" autoAdjust="0"/>
  </p:normalViewPr>
  <p:slideViewPr>
    <p:cSldViewPr>
      <p:cViewPr varScale="1">
        <p:scale>
          <a:sx n="68" d="100"/>
          <a:sy n="68" d="100"/>
        </p:scale>
        <p:origin x="148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ECFAA-2BA1-484A-8568-3E2239DFFB02}" type="datetimeFigureOut">
              <a:rPr lang="en-CA" smtClean="0"/>
              <a:t>2017-04-14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81FCF-FB7D-43DE-BA95-9831B1EC318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150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2004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There is a lot of artwork that consists of self portraits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Why do people make self portraits?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In what ways can we do this?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Does it have to be a literal representation of ourselves?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Muybridge – was working on how figures moved – took lots of pictures of them, including himself</a:t>
            </a:r>
          </a:p>
          <a:p>
            <a:pPr marL="171450" indent="-171450">
              <a:buFontTx/>
              <a:buChar char="-"/>
            </a:pPr>
            <a:r>
              <a:rPr lang="en-CA" dirty="0"/>
              <a:t>Cornelius – one of the pioneers of photography – the back of this picture says – “The first light picture ever taken” – and it was a self portrait</a:t>
            </a:r>
          </a:p>
          <a:p>
            <a:pPr marL="171450" indent="-171450">
              <a:buFontTx/>
              <a:buChar char="-"/>
            </a:pPr>
            <a:r>
              <a:rPr lang="en-CA" dirty="0"/>
              <a:t>So obviously this opened a lot of doors for people, but also forced non-photographers to do different stuff with portraits</a:t>
            </a:r>
          </a:p>
        </p:txBody>
      </p:sp>
    </p:spTree>
    <p:extLst>
      <p:ext uri="{BB962C8B-B14F-4D97-AF65-F5344CB8AC3E}">
        <p14:creationId xmlns:p14="http://schemas.microsoft.com/office/powerpoint/2010/main" val="2186277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First assignment – you </a:t>
            </a:r>
            <a:r>
              <a:rPr lang="en-CA" dirty="0" err="1"/>
              <a:t>gotta</a:t>
            </a:r>
            <a:r>
              <a:rPr lang="en-CA" dirty="0"/>
              <a:t> draw a realistic self portrait of yourself </a:t>
            </a:r>
          </a:p>
          <a:p>
            <a:pPr marL="171450" indent="-171450">
              <a:buFontTx/>
              <a:buChar char="-"/>
            </a:pPr>
            <a:r>
              <a:rPr lang="en-CA" dirty="0"/>
              <a:t>Go over assignment sheet</a:t>
            </a:r>
          </a:p>
        </p:txBody>
      </p:sp>
    </p:spTree>
    <p:extLst>
      <p:ext uri="{BB962C8B-B14F-4D97-AF65-F5344CB8AC3E}">
        <p14:creationId xmlns:p14="http://schemas.microsoft.com/office/powerpoint/2010/main" val="107931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There were a lot of reasons artists traditionally made self portraits – i.e. show their job, for fun</a:t>
            </a:r>
          </a:p>
          <a:p>
            <a:pPr marL="171450" indent="-171450">
              <a:buFontTx/>
              <a:buChar char="-"/>
            </a:pPr>
            <a:r>
              <a:rPr lang="en-CA" dirty="0"/>
              <a:t>Photography came and changed all of this – made it very easy to do </a:t>
            </a:r>
          </a:p>
          <a:p>
            <a:pPr marL="171450" indent="-171450">
              <a:buFontTx/>
              <a:buChar char="-"/>
            </a:pPr>
            <a:r>
              <a:rPr lang="en-CA" dirty="0"/>
              <a:t>People have to do different things when it comes to non-photography self portraits </a:t>
            </a:r>
          </a:p>
        </p:txBody>
      </p:sp>
    </p:spTree>
    <p:extLst>
      <p:ext uri="{BB962C8B-B14F-4D97-AF65-F5344CB8AC3E}">
        <p14:creationId xmlns:p14="http://schemas.microsoft.com/office/powerpoint/2010/main" val="78873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dirty="0"/>
              <a:t>Now we are looking at self portraits that came around after photography 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Genre of art that resembles high resolution photography</a:t>
            </a:r>
          </a:p>
          <a:p>
            <a:r>
              <a:rPr lang="en-CA" dirty="0"/>
              <a:t>Developed since the 1970s in the United States and Europe</a:t>
            </a:r>
          </a:p>
          <a:p>
            <a:r>
              <a:rPr lang="en-CA" dirty="0" err="1"/>
              <a:t>Hyperrealistic</a:t>
            </a:r>
            <a:r>
              <a:rPr lang="en-CA" dirty="0"/>
              <a:t> artists use photos as references </a:t>
            </a:r>
          </a:p>
          <a:p>
            <a:r>
              <a:rPr lang="en-CA" dirty="0"/>
              <a:t>Very similar to Photorealism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5402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dirty="0"/>
              <a:t>Franz </a:t>
            </a:r>
            <a:r>
              <a:rPr lang="en-CA" dirty="0" err="1"/>
              <a:t>Gertsch</a:t>
            </a:r>
            <a:r>
              <a:rPr lang="en-CA" dirty="0"/>
              <a:t>: </a:t>
            </a:r>
          </a:p>
          <a:p>
            <a:pPr lvl="0">
              <a:spcBef>
                <a:spcPts val="0"/>
              </a:spcBef>
              <a:buNone/>
            </a:pPr>
            <a:r>
              <a:rPr lang="en-CA" dirty="0"/>
              <a:t>- Swiss painter – known for these </a:t>
            </a:r>
          </a:p>
          <a:p>
            <a:pPr lvl="0">
              <a:spcBef>
                <a:spcPts val="0"/>
              </a:spcBef>
              <a:buNone/>
            </a:pPr>
            <a:r>
              <a:rPr lang="en-CA" dirty="0"/>
              <a:t>Chuck Close:</a:t>
            </a:r>
          </a:p>
          <a:p>
            <a:pPr marL="176679" indent="-176679">
              <a:buFontTx/>
              <a:buChar char="-"/>
            </a:pPr>
            <a:r>
              <a:rPr lang="en-CA" dirty="0"/>
              <a:t>American painter/artist and photographer who achieved fame as a photorealist, through his massive-scale portraits</a:t>
            </a:r>
          </a:p>
          <a:p>
            <a:pPr marL="176679" indent="-176679">
              <a:buFontTx/>
              <a:buChar char="-"/>
            </a:pPr>
            <a:r>
              <a:rPr lang="en-CA" dirty="0"/>
              <a:t>catastrophic spinal artery collapse in 1988 left him severely paralyzed</a:t>
            </a:r>
          </a:p>
          <a:p>
            <a:pPr marL="176679" indent="-176679">
              <a:buFontTx/>
              <a:buChar char="-"/>
            </a:pPr>
            <a:r>
              <a:rPr lang="en-CA" dirty="0"/>
              <a:t>After</a:t>
            </a:r>
            <a:r>
              <a:rPr lang="en-CA" baseline="0" dirty="0"/>
              <a:t> this he makes works through circles of colour which give a similar effect to his earlier work</a:t>
            </a:r>
          </a:p>
          <a:p>
            <a:pPr marL="176679" indent="-176679">
              <a:buFontTx/>
              <a:buChar char="-"/>
            </a:pPr>
            <a:r>
              <a:rPr lang="en-CA" baseline="0" dirty="0"/>
              <a:t>Very concerned with portraits of people </a:t>
            </a:r>
          </a:p>
          <a:p>
            <a:pPr marL="0" indent="0">
              <a:buFontTx/>
              <a:buNone/>
            </a:pPr>
            <a:r>
              <a:rPr lang="en-CA" baseline="0" dirty="0"/>
              <a:t>Both work very big </a:t>
            </a:r>
            <a:endParaRPr lang="en-CA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Artists started depicting themselves in different styles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Using different symbols that they think represent themselves 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err="1"/>
              <a:t>Norval</a:t>
            </a:r>
            <a:r>
              <a:rPr lang="en-CA" dirty="0"/>
              <a:t> </a:t>
            </a:r>
            <a:r>
              <a:rPr lang="en-CA" dirty="0" err="1"/>
              <a:t>Morriseau</a:t>
            </a:r>
            <a:r>
              <a:rPr lang="en-CA" dirty="0"/>
              <a:t>:</a:t>
            </a:r>
          </a:p>
          <a:p>
            <a:pPr marL="171450" indent="-171450">
              <a:buFontTx/>
              <a:buChar char="-"/>
            </a:pPr>
            <a:r>
              <a:rPr lang="en-CA" dirty="0"/>
              <a:t>Works in the woodland style</a:t>
            </a:r>
          </a:p>
          <a:p>
            <a:pPr marL="171450" indent="-171450">
              <a:buFontTx/>
              <a:buChar char="-"/>
            </a:pPr>
            <a:r>
              <a:rPr lang="en-CA" dirty="0"/>
              <a:t>Hard life – went to residential school, ended up meeting an artist and learning about art </a:t>
            </a:r>
          </a:p>
          <a:p>
            <a:pPr marL="171450" indent="-171450">
              <a:buFontTx/>
              <a:buChar char="-"/>
            </a:pPr>
            <a:r>
              <a:rPr lang="en-CA" dirty="0"/>
              <a:t>Went to jail, continued to paint 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his work, he often depicts himself as how he sees himself – look at all the animals he uses, and why. The colours may also depict something </a:t>
            </a:r>
          </a:p>
        </p:txBody>
      </p:sp>
    </p:spTree>
    <p:extLst>
      <p:ext uri="{BB962C8B-B14F-4D97-AF65-F5344CB8AC3E}">
        <p14:creationId xmlns:p14="http://schemas.microsoft.com/office/powerpoint/2010/main" val="3999628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Friday Kahlo: </a:t>
            </a:r>
          </a:p>
          <a:p>
            <a:pPr marL="171450" indent="-171450">
              <a:buFontTx/>
              <a:buChar char="-"/>
            </a:pPr>
            <a:r>
              <a:rPr lang="en-CA" dirty="0"/>
              <a:t>Mexican painter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Even though she was married to a man, she continued to engage in relationships with women: Bisexual </a:t>
            </a:r>
          </a:p>
          <a:p>
            <a:pPr marL="171450" indent="-171450">
              <a:buFontTx/>
              <a:buChar char="-"/>
            </a:pPr>
            <a:r>
              <a:rPr lang="en-CA" dirty="0"/>
              <a:t>Accident in her younger years (bus) caused her pain throughout her whole life </a:t>
            </a:r>
          </a:p>
          <a:p>
            <a:pPr marL="171450" indent="-171450">
              <a:buFontTx/>
              <a:buChar char="-"/>
            </a:pPr>
            <a:r>
              <a:rPr lang="en-CA" dirty="0"/>
              <a:t>The accident had her “ begin again, painting things just as I saw them with my own eyes and nothing more”</a:t>
            </a:r>
          </a:p>
          <a:p>
            <a:pPr marL="171450" indent="-171450">
              <a:buFontTx/>
              <a:buChar char="-"/>
            </a:pPr>
            <a:r>
              <a:rPr lang="en-CA" dirty="0"/>
              <a:t>Did a lot of self portraits – looking at these – using different symbols to show how she thought about herself 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2824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Andy Warhol:</a:t>
            </a:r>
          </a:p>
          <a:p>
            <a:pPr marL="171450" indent="-171450">
              <a:buFontTx/>
              <a:buChar char="-"/>
            </a:pPr>
            <a:r>
              <a:rPr lang="en-CA" dirty="0"/>
              <a:t>Known for his pop art </a:t>
            </a:r>
          </a:p>
          <a:p>
            <a:pPr marL="171450" indent="-171450">
              <a:buFontTx/>
              <a:buChar char="-"/>
            </a:pPr>
            <a:r>
              <a:rPr lang="en-CA" dirty="0"/>
              <a:t>Gay artist – often worked with LGBT people </a:t>
            </a:r>
          </a:p>
          <a:p>
            <a:pPr marL="171450" indent="-171450">
              <a:buFontTx/>
              <a:buChar char="-"/>
            </a:pPr>
            <a:r>
              <a:rPr lang="en-CA" dirty="0"/>
              <a:t>Looking at these, you can see how his style came out in his self portraits – what about the poses? The object? </a:t>
            </a:r>
          </a:p>
          <a:p>
            <a:pPr marL="171450" indent="-171450">
              <a:buFontTx/>
              <a:buChar char="-"/>
            </a:pPr>
            <a:r>
              <a:rPr lang="en-CA" dirty="0"/>
              <a:t>Colours? More abstract – focusing on line 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388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Start with the traditional ones </a:t>
            </a:r>
          </a:p>
          <a:p>
            <a:pPr marL="171450" lvl="0" indent="-171450">
              <a:spcBef>
                <a:spcPts val="0"/>
              </a:spcBef>
              <a:buFontTx/>
              <a:buChar char="-"/>
            </a:pPr>
            <a:r>
              <a:rPr lang="en-CA" dirty="0"/>
              <a:t>So old paintings people did of themselves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French post-impressionist artist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in the symbolist movement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Discussion: turn to your group, discuss what you think the symbols in the self portrait could mean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 a list on the board – discuss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Ex: halo/apples/snake: god-like? Saint? Adam and eve!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Divided the red and yellow – saint and sinner?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Cariciature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2360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-Other ways than using symbols </a:t>
            </a:r>
          </a:p>
        </p:txBody>
      </p:sp>
    </p:spTree>
    <p:extLst>
      <p:ext uri="{BB962C8B-B14F-4D97-AF65-F5344CB8AC3E}">
        <p14:creationId xmlns:p14="http://schemas.microsoft.com/office/powerpoint/2010/main" val="639808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Start seeing self portraits in non-flattering lights – not as posed as we are used to </a:t>
            </a:r>
          </a:p>
          <a:p>
            <a:pPr marL="171450" indent="-171450">
              <a:buFontTx/>
              <a:buChar char="-"/>
            </a:pPr>
            <a:r>
              <a:rPr lang="en-CA" dirty="0"/>
              <a:t>Nan Goldin – American photographer – very personal subjects – relationships – close with LGBT part of NY</a:t>
            </a:r>
          </a:p>
          <a:p>
            <a:pPr marL="171450" indent="-171450">
              <a:buFontTx/>
              <a:buChar char="-"/>
            </a:pPr>
            <a:r>
              <a:rPr lang="en-CA" dirty="0"/>
              <a:t>Showing herself as being battered – interesting – also interesting title, not self-portrait – as if she was a different person 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7123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Chuck close, the hyperrealist painter, after his spinal injury </a:t>
            </a:r>
          </a:p>
          <a:p>
            <a:pPr marL="171450" indent="-171450">
              <a:buFontTx/>
              <a:buChar char="-"/>
            </a:pPr>
            <a:r>
              <a:rPr lang="en-CA" dirty="0"/>
              <a:t>Started doing portraits in a colour block style </a:t>
            </a:r>
          </a:p>
          <a:p>
            <a:pPr marL="171450" indent="-171450">
              <a:buFontTx/>
              <a:buChar char="-"/>
            </a:pPr>
            <a:r>
              <a:rPr lang="en-CA" dirty="0"/>
              <a:t>You can tell it is a self portrait, but it is interesting because it is so fragmented and so different from what else he did </a:t>
            </a:r>
          </a:p>
        </p:txBody>
      </p:sp>
    </p:spTree>
    <p:extLst>
      <p:ext uri="{BB962C8B-B14F-4D97-AF65-F5344CB8AC3E}">
        <p14:creationId xmlns:p14="http://schemas.microsoft.com/office/powerpoint/2010/main" val="1825403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We talked about how after photography, self portraits changed to using lots of symbolism, or started to do different techniques </a:t>
            </a:r>
          </a:p>
          <a:p>
            <a:pPr marL="171450" indent="-171450">
              <a:buFontTx/>
              <a:buChar char="-"/>
            </a:pPr>
            <a:r>
              <a:rPr lang="en-CA" dirty="0"/>
              <a:t>We discussed this image of Paul Gauguin and how he used symbols to portray his personality</a:t>
            </a:r>
          </a:p>
        </p:txBody>
      </p:sp>
    </p:spTree>
    <p:extLst>
      <p:ext uri="{BB962C8B-B14F-4D97-AF65-F5344CB8AC3E}">
        <p14:creationId xmlns:p14="http://schemas.microsoft.com/office/powerpoint/2010/main" val="829870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dirty="0"/>
              <a:t>What is a self portrait?</a:t>
            </a:r>
          </a:p>
          <a:p>
            <a:pPr lvl="0">
              <a:spcBef>
                <a:spcPts val="0"/>
              </a:spcBef>
              <a:buNone/>
            </a:pPr>
            <a:r>
              <a:rPr lang="en-CA" dirty="0"/>
              <a:t>We are going to look at artworks that stretch our idea of self portrait </a:t>
            </a:r>
          </a:p>
          <a:p>
            <a:pPr lvl="0">
              <a:spcBef>
                <a:spcPts val="0"/>
              </a:spcBef>
              <a:buNone/>
            </a:pPr>
            <a:r>
              <a:rPr lang="en-CA" dirty="0"/>
              <a:t>Some include artworks that the artist uses themselves in but doesn’t call it a self portrait </a:t>
            </a:r>
          </a:p>
          <a:p>
            <a:pPr lvl="0">
              <a:spcBef>
                <a:spcPts val="0"/>
              </a:spcBef>
              <a:buNone/>
            </a:pPr>
            <a:r>
              <a:rPr lang="en-CA" dirty="0"/>
              <a:t>Or, they are artworks called self portraits, but they aren’t there fully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American photographer</a:t>
            </a:r>
          </a:p>
          <a:p>
            <a:pPr marL="171450" indent="-171450">
              <a:buFontTx/>
              <a:buChar char="-"/>
            </a:pPr>
            <a:r>
              <a:rPr lang="en-CA" dirty="0"/>
              <a:t>Famous for her photographs – she is always the subject in her photograph, but she dresses up as someone else </a:t>
            </a:r>
          </a:p>
          <a:p>
            <a:pPr marL="171450" indent="-171450">
              <a:buFontTx/>
              <a:buChar char="-"/>
            </a:pPr>
            <a:r>
              <a:rPr lang="en-CA" dirty="0"/>
              <a:t>Is it still a self portrait if you are pretending to be someone else?</a:t>
            </a:r>
          </a:p>
        </p:txBody>
      </p:sp>
    </p:spTree>
    <p:extLst>
      <p:ext uri="{BB962C8B-B14F-4D97-AF65-F5344CB8AC3E}">
        <p14:creationId xmlns:p14="http://schemas.microsoft.com/office/powerpoint/2010/main" val="28338895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American painter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Uses a very painterly style – often depicts things in a way children would – simplified and gross </a:t>
            </a:r>
          </a:p>
          <a:p>
            <a:pPr marL="171450" indent="-171450">
              <a:buFontTx/>
              <a:buChar char="-"/>
            </a:pPr>
            <a:r>
              <a:rPr lang="en-CA" dirty="0"/>
              <a:t>Is this a self portrait? If it is depicting you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2069417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Francis Bacon – British painter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Known for abstracting figures and his odd imagery </a:t>
            </a:r>
          </a:p>
          <a:p>
            <a:pPr marL="171450" indent="-171450">
              <a:buFontTx/>
              <a:buChar char="-"/>
            </a:pPr>
            <a:r>
              <a:rPr lang="en-CA" dirty="0"/>
              <a:t>A queer artist – known for his relationship with George Dyer: allegedly through a burglary in the artists home </a:t>
            </a:r>
          </a:p>
          <a:p>
            <a:pPr marL="171450" indent="-171450">
              <a:buFontTx/>
              <a:buChar char="-"/>
            </a:pPr>
            <a:r>
              <a:rPr lang="en-CA" dirty="0"/>
              <a:t>Both experienced alcoholism and Dyer ended up overdosing </a:t>
            </a:r>
          </a:p>
          <a:p>
            <a:pPr marL="171450" indent="-171450">
              <a:buFontTx/>
              <a:buChar char="-"/>
            </a:pPr>
            <a:r>
              <a:rPr lang="en-CA" dirty="0"/>
              <a:t>Although, this may not be a new idea, we didn’t talk about it yet</a:t>
            </a:r>
          </a:p>
          <a:p>
            <a:pPr marL="171450" indent="-171450">
              <a:buFontTx/>
              <a:buChar char="-"/>
            </a:pPr>
            <a:r>
              <a:rPr lang="en-CA" dirty="0"/>
              <a:t>When you cannot recognize the figure anymore, is it really self portrait?</a:t>
            </a:r>
          </a:p>
        </p:txBody>
      </p:sp>
    </p:spTree>
    <p:extLst>
      <p:ext uri="{BB962C8B-B14F-4D97-AF65-F5344CB8AC3E}">
        <p14:creationId xmlns:p14="http://schemas.microsoft.com/office/powerpoint/2010/main" val="3117187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American photographer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Queer artist – often shows queer people, her friends – playing with gender roles 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this work, she has cut her own back (or someone else) and it depict two women holding hands </a:t>
            </a:r>
          </a:p>
          <a:p>
            <a:pPr marL="171450" indent="-171450">
              <a:buFontTx/>
              <a:buChar char="-"/>
            </a:pPr>
            <a:r>
              <a:rPr lang="en-CA" dirty="0"/>
              <a:t>She has titled it: Self portrait, but we do not see her face. Is it still a self portrait?</a:t>
            </a:r>
          </a:p>
        </p:txBody>
      </p:sp>
    </p:spTree>
    <p:extLst>
      <p:ext uri="{BB962C8B-B14F-4D97-AF65-F5344CB8AC3E}">
        <p14:creationId xmlns:p14="http://schemas.microsoft.com/office/powerpoint/2010/main" val="160981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This is before the photograph was invented:</a:t>
            </a:r>
          </a:p>
          <a:p>
            <a:pPr marL="171450" indent="-171450">
              <a:buFontTx/>
              <a:buChar char="-"/>
            </a:pPr>
            <a:r>
              <a:rPr lang="en-CA" dirty="0"/>
              <a:t>To show their jobs </a:t>
            </a:r>
          </a:p>
          <a:p>
            <a:pPr marL="171450" indent="-171450">
              <a:buFontTx/>
              <a:buChar char="-"/>
            </a:pPr>
            <a:r>
              <a:rPr lang="en-CA" dirty="0"/>
              <a:t>Storytelling </a:t>
            </a:r>
          </a:p>
          <a:p>
            <a:pPr marL="171450" indent="-171450">
              <a:buFontTx/>
              <a:buChar char="-"/>
            </a:pPr>
            <a:r>
              <a:rPr lang="en-CA" dirty="0"/>
              <a:t>Mortality </a:t>
            </a:r>
          </a:p>
          <a:p>
            <a:pPr marL="171450" indent="-171450">
              <a:buFontTx/>
              <a:buChar char="-"/>
            </a:pPr>
            <a:r>
              <a:rPr lang="en-CA" dirty="0"/>
              <a:t>Mirrors – lots of that</a:t>
            </a:r>
          </a:p>
          <a:p>
            <a:pPr marL="171450" indent="-171450">
              <a:buFontTx/>
              <a:buChar char="-"/>
            </a:pPr>
            <a:r>
              <a:rPr lang="en-CA" dirty="0"/>
              <a:t>Self promotion </a:t>
            </a:r>
          </a:p>
          <a:p>
            <a:pPr marL="171450" indent="-171450">
              <a:buFontTx/>
              <a:buChar char="-"/>
            </a:pPr>
            <a:r>
              <a:rPr lang="en-CA" dirty="0"/>
              <a:t>For fun – adding themselves into a bigger painting</a:t>
            </a:r>
          </a:p>
        </p:txBody>
      </p:sp>
    </p:spTree>
    <p:extLst>
      <p:ext uri="{BB962C8B-B14F-4D97-AF65-F5344CB8AC3E}">
        <p14:creationId xmlns:p14="http://schemas.microsoft.com/office/powerpoint/2010/main" val="4265960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Chinese contemporary artist</a:t>
            </a:r>
          </a:p>
          <a:p>
            <a:pPr marL="171450" indent="-171450">
              <a:buFontTx/>
              <a:buChar char="-"/>
            </a:pPr>
            <a:r>
              <a:rPr lang="en-CA" dirty="0"/>
              <a:t> shows himself in a frozen laughter state in each painting </a:t>
            </a:r>
          </a:p>
          <a:p>
            <a:pPr marL="171450" indent="-171450">
              <a:buFontTx/>
              <a:buChar char="-"/>
            </a:pPr>
            <a:r>
              <a:rPr lang="en-CA" dirty="0"/>
              <a:t>At a glance, you think the figure is laughing, but once you look more, is he really?</a:t>
            </a:r>
          </a:p>
          <a:p>
            <a:pPr marL="171450" indent="-171450">
              <a:buFontTx/>
              <a:buChar char="-"/>
            </a:pPr>
            <a:r>
              <a:rPr lang="en-CA" dirty="0"/>
              <a:t>Often has red skin in them </a:t>
            </a:r>
          </a:p>
          <a:p>
            <a:pPr marL="171450" indent="-171450">
              <a:buFontTx/>
              <a:buChar char="-"/>
            </a:pPr>
            <a:r>
              <a:rPr lang="en-CA" dirty="0"/>
              <a:t>Is it a self portrait?</a:t>
            </a:r>
          </a:p>
        </p:txBody>
      </p:sp>
    </p:spTree>
    <p:extLst>
      <p:ext uri="{BB962C8B-B14F-4D97-AF65-F5344CB8AC3E}">
        <p14:creationId xmlns:p14="http://schemas.microsoft.com/office/powerpoint/2010/main" val="166684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American photographer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Photographs herself and doubles it </a:t>
            </a:r>
          </a:p>
          <a:p>
            <a:pPr marL="171450" indent="-171450">
              <a:buFontTx/>
              <a:buChar char="-"/>
            </a:pPr>
            <a:r>
              <a:rPr lang="en-CA" dirty="0"/>
              <a:t>Thinks about gender roles – often showing herself in a relationship with herself. and other issues </a:t>
            </a:r>
          </a:p>
          <a:p>
            <a:pPr marL="171450" indent="-171450">
              <a:buFontTx/>
              <a:buChar char="-"/>
            </a:pPr>
            <a:r>
              <a:rPr lang="en-CA" dirty="0"/>
              <a:t>Very interesting to look at </a:t>
            </a:r>
          </a:p>
          <a:p>
            <a:pPr marL="171450" indent="-171450">
              <a:buFontTx/>
              <a:buChar char="-"/>
            </a:pPr>
            <a:r>
              <a:rPr lang="en-CA" dirty="0"/>
              <a:t>Is it a self portrait?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6199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Everyone wants to be remembered, and this was also the case way back</a:t>
            </a:r>
          </a:p>
          <a:p>
            <a:pPr marL="171450" indent="-171450">
              <a:buFontTx/>
              <a:buChar char="-"/>
            </a:pPr>
            <a:r>
              <a:rPr lang="en-CA" dirty="0"/>
              <a:t>We still do this today – much more with photographs though </a:t>
            </a:r>
          </a:p>
          <a:p>
            <a:pPr marL="171450" indent="-171450">
              <a:buFontTx/>
              <a:buChar char="-"/>
            </a:pPr>
            <a:r>
              <a:rPr lang="en-CA" dirty="0"/>
              <a:t>Looking at this one – in his good clothes – posed – as if someone else was painting it 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9508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Show what they did </a:t>
            </a:r>
          </a:p>
          <a:p>
            <a:pPr marL="171450" indent="-171450">
              <a:buFontTx/>
              <a:buChar char="-"/>
            </a:pPr>
            <a:r>
              <a:rPr lang="en-CA" dirty="0"/>
              <a:t>Had to decide on what to paint themselves in – their good clothes or their actual painting clothes </a:t>
            </a:r>
          </a:p>
          <a:p>
            <a:pPr marL="171450" indent="-171450">
              <a:buFontTx/>
              <a:buChar char="-"/>
            </a:pPr>
            <a:r>
              <a:rPr lang="en-CA" dirty="0"/>
              <a:t>Self promotion</a:t>
            </a:r>
          </a:p>
        </p:txBody>
      </p:sp>
    </p:spTree>
    <p:extLst>
      <p:ext uri="{BB962C8B-B14F-4D97-AF65-F5344CB8AC3E}">
        <p14:creationId xmlns:p14="http://schemas.microsoft.com/office/powerpoint/2010/main" val="951161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Obviously you always have yourself with you, so it is something you can depict over and over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Van Gogh did a lot of self portraits – even did like 43 between 1885 and 1889</a:t>
            </a:r>
          </a:p>
          <a:p>
            <a:pPr marL="171450" indent="-171450">
              <a:buFontTx/>
              <a:buChar char="-"/>
            </a:pPr>
            <a:endParaRPr lang="en-CA" dirty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6214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Sometimes depicted themselves in a fictional story </a:t>
            </a:r>
          </a:p>
          <a:p>
            <a:pPr marL="171450" indent="-171450">
              <a:buFontTx/>
              <a:buChar char="-"/>
            </a:pPr>
            <a:r>
              <a:rPr lang="en-CA" dirty="0"/>
              <a:t>Fantasy and role playing </a:t>
            </a:r>
          </a:p>
          <a:p>
            <a:pPr marL="171450" indent="-171450">
              <a:buFontTx/>
              <a:buChar char="-"/>
            </a:pPr>
            <a:r>
              <a:rPr lang="en-CA" dirty="0"/>
              <a:t>Charles I of England, who was his employer, he wears his chain in this – the flower symbolizes his patronage to the king </a:t>
            </a:r>
          </a:p>
          <a:p>
            <a:pPr marL="171450" indent="-171450">
              <a:buFontTx/>
              <a:buChar char="-"/>
            </a:pPr>
            <a:r>
              <a:rPr lang="en-CA" dirty="0"/>
              <a:t>Not a real scene to depict </a:t>
            </a:r>
          </a:p>
        </p:txBody>
      </p:sp>
    </p:spTree>
    <p:extLst>
      <p:ext uri="{BB962C8B-B14F-4D97-AF65-F5344CB8AC3E}">
        <p14:creationId xmlns:p14="http://schemas.microsoft.com/office/powerpoint/2010/main" val="331190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Sometimes artists insert themselves into artworks they made </a:t>
            </a:r>
          </a:p>
          <a:p>
            <a:pPr marL="171450" indent="-171450">
              <a:buFontTx/>
              <a:buChar char="-"/>
            </a:pPr>
            <a:r>
              <a:rPr lang="en-CA" dirty="0"/>
              <a:t>In this piece, the artist actually depicts himself as a sleeping soldier </a:t>
            </a:r>
          </a:p>
          <a:p>
            <a:pPr marL="171450" indent="-171450">
              <a:buFontTx/>
              <a:buChar char="-"/>
            </a:pPr>
            <a:r>
              <a:rPr lang="en-CA" dirty="0"/>
              <a:t>Perhaps there is a deeper meaning, but we do not know for sure</a:t>
            </a:r>
          </a:p>
          <a:p>
            <a:pPr marL="171450" indent="-171450">
              <a:buFontTx/>
              <a:buChar char="-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037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/>
              <a:t>Photography – obviously changed this because we could take pictures of ourselves – didn’t have to do long paintings </a:t>
            </a:r>
          </a:p>
          <a:p>
            <a:pPr marL="171450" indent="-171450">
              <a:buFontTx/>
              <a:buChar char="-"/>
            </a:pPr>
            <a:r>
              <a:rPr lang="en-CA" dirty="0"/>
              <a:t>1800s – It was invented </a:t>
            </a:r>
          </a:p>
          <a:p>
            <a:pPr marL="171450" indent="-171450">
              <a:buFontTx/>
              <a:buChar char="-"/>
            </a:pPr>
            <a:r>
              <a:rPr lang="en-CA" dirty="0"/>
              <a:t>By the 1900s, the Kodiak brownie camera was invented where anyone could get one (although they were marketed to girls), so now self portraits became even more common</a:t>
            </a:r>
          </a:p>
          <a:p>
            <a:pPr marL="171450" indent="-171450">
              <a:buFontTx/>
              <a:buChar char="-"/>
            </a:pPr>
            <a:r>
              <a:rPr lang="en-CA" dirty="0"/>
              <a:t>Selfies started – where it is a self portrait but not really posed – more a snapshot in time – flattering, meant for social media </a:t>
            </a:r>
          </a:p>
          <a:p>
            <a:pPr marL="171450" indent="-171450">
              <a:buFontTx/>
              <a:buChar char="-"/>
            </a:pPr>
            <a:r>
              <a:rPr lang="en-CA" dirty="0"/>
              <a:t>Sometimes to capture what else is going on</a:t>
            </a:r>
          </a:p>
        </p:txBody>
      </p:sp>
    </p:spTree>
    <p:extLst>
      <p:ext uri="{BB962C8B-B14F-4D97-AF65-F5344CB8AC3E}">
        <p14:creationId xmlns:p14="http://schemas.microsoft.com/office/powerpoint/2010/main" val="219580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elegant_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7679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0" t="0" r="0" b="0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339025" y="848825"/>
            <a:ext cx="5838600" cy="115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elegant_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23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0" t="0" r="0" b="0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5200"/>
            </a:lvl1pPr>
            <a:lvl2pPr lvl="1" rtl="0">
              <a:spcBef>
                <a:spcPts val="0"/>
              </a:spcBef>
              <a:buSzPct val="100000"/>
              <a:defRPr sz="5200"/>
            </a:lvl2pPr>
            <a:lvl3pPr lvl="2" rtl="0">
              <a:spcBef>
                <a:spcPts val="0"/>
              </a:spcBef>
              <a:buSzPct val="100000"/>
              <a:defRPr sz="5200"/>
            </a:lvl3pPr>
            <a:lvl4pPr lvl="3" rtl="0">
              <a:spcBef>
                <a:spcPts val="0"/>
              </a:spcBef>
              <a:buSzPct val="100000"/>
              <a:defRPr sz="5200"/>
            </a:lvl4pPr>
            <a:lvl5pPr lvl="4" rtl="0">
              <a:spcBef>
                <a:spcPts val="0"/>
              </a:spcBef>
              <a:buSzPct val="100000"/>
              <a:defRPr sz="5200"/>
            </a:lvl5pPr>
            <a:lvl6pPr lvl="5" rtl="0">
              <a:spcBef>
                <a:spcPts val="0"/>
              </a:spcBef>
              <a:buSzPct val="100000"/>
              <a:defRPr sz="5200"/>
            </a:lvl6pPr>
            <a:lvl7pPr lvl="6" rtl="0">
              <a:spcBef>
                <a:spcPts val="0"/>
              </a:spcBef>
              <a:buSzPct val="100000"/>
              <a:defRPr sz="5200"/>
            </a:lvl7pPr>
            <a:lvl8pPr lvl="7" rtl="0">
              <a:spcBef>
                <a:spcPts val="0"/>
              </a:spcBef>
              <a:buSzPct val="100000"/>
              <a:defRPr sz="5200"/>
            </a:lvl8pPr>
            <a:lvl9pPr lvl="8" rtl="0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51100" y="2485801"/>
            <a:ext cx="58326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800">
                <a:solidFill>
                  <a:srgbClr val="FFFFFF"/>
                </a:solidFill>
                <a:highlight>
                  <a:srgbClr val="000000"/>
                </a:highlight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 descr="elegant_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23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/>
          <p:nvPr/>
        </p:nvSpPr>
        <p:spPr>
          <a:xfrm>
            <a:off x="515675" y="780975"/>
            <a:ext cx="2616300" cy="2299050"/>
          </a:xfrm>
          <a:custGeom>
            <a:avLst/>
            <a:gdLst/>
            <a:ahLst/>
            <a:cxnLst/>
            <a:rect l="0" t="0" r="0" b="0"/>
            <a:pathLst>
              <a:path w="104652" h="91962" extrusionOk="0">
                <a:moveTo>
                  <a:pt x="13884" y="0"/>
                </a:moveTo>
                <a:lnTo>
                  <a:pt x="104652" y="0"/>
                </a:lnTo>
                <a:lnTo>
                  <a:pt x="104652" y="91962"/>
                </a:lnTo>
                <a:lnTo>
                  <a:pt x="13884" y="91962"/>
                </a:lnTo>
                <a:lnTo>
                  <a:pt x="13884" y="26275"/>
                </a:lnTo>
                <a:lnTo>
                  <a:pt x="0" y="12391"/>
                </a:lnTo>
                <a:lnTo>
                  <a:pt x="13884" y="12391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112850" y="599950"/>
            <a:ext cx="4016100" cy="357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elegant_gradient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7679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/>
          <p:nvPr/>
        </p:nvSpPr>
        <p:spPr>
          <a:xfrm>
            <a:off x="367900" y="505425"/>
            <a:ext cx="8049125" cy="4132625"/>
          </a:xfrm>
          <a:custGeom>
            <a:avLst/>
            <a:gdLst/>
            <a:ahLst/>
            <a:cxnLst/>
            <a:rect l="0" t="0" r="0" b="0"/>
            <a:pathLst>
              <a:path w="321965" h="165305" extrusionOk="0">
                <a:moveTo>
                  <a:pt x="17881" y="0"/>
                </a:moveTo>
                <a:lnTo>
                  <a:pt x="321965" y="0"/>
                </a:lnTo>
                <a:lnTo>
                  <a:pt x="321965" y="165305"/>
                </a:lnTo>
                <a:lnTo>
                  <a:pt x="17881" y="165305"/>
                </a:lnTo>
                <a:lnTo>
                  <a:pt x="18032" y="39617"/>
                </a:lnTo>
                <a:lnTo>
                  <a:pt x="0" y="22299"/>
                </a:lnTo>
                <a:lnTo>
                  <a:pt x="17881" y="22272"/>
                </a:lnTo>
                <a:close/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1500" y="1048150"/>
            <a:ext cx="1836300" cy="190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buSzPct val="1000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112850" y="599950"/>
            <a:ext cx="4016100" cy="357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0CAFC"/>
              </a:buClr>
              <a:buSzPct val="100000"/>
              <a:buFont typeface="Raleway"/>
              <a:buChar char="▫"/>
              <a:defRPr sz="22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rgbClr val="BDECE5"/>
              </a:buClr>
              <a:buSzPct val="100000"/>
              <a:buFont typeface="Raleway"/>
              <a:buChar char="◦"/>
              <a:defRPr sz="22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SzPct val="100000"/>
              <a:buFont typeface="Raleway"/>
              <a:defRPr sz="22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899592" y="848825"/>
            <a:ext cx="6278033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0" dirty="0">
                <a:solidFill>
                  <a:srgbClr val="FF0066"/>
                </a:solidFill>
              </a:rPr>
              <a:t>Self </a:t>
            </a:r>
            <a:br>
              <a:rPr lang="en" sz="8000" dirty="0">
                <a:solidFill>
                  <a:srgbClr val="FF0066"/>
                </a:solidFill>
              </a:rPr>
            </a:br>
            <a:r>
              <a:rPr lang="en" sz="8000" dirty="0">
                <a:solidFill>
                  <a:srgbClr val="FF0066"/>
                </a:solidFill>
              </a:rPr>
              <a:t>Portraits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9154" r="11052" b="14285"/>
          <a:stretch/>
        </p:blipFill>
        <p:spPr bwMode="auto">
          <a:xfrm>
            <a:off x="5436096" y="706427"/>
            <a:ext cx="2799108" cy="3384376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1574" y="4133257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Portrait, 2014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273" y="4377711"/>
            <a:ext cx="2717446" cy="451772"/>
          </a:xfrm>
        </p:spPr>
        <p:txBody>
          <a:bodyPr/>
          <a:lstStyle/>
          <a:p>
            <a:pPr>
              <a:buNone/>
            </a:pPr>
            <a:r>
              <a:rPr lang="en-CA" sz="1100" dirty="0"/>
              <a:t>Robert Cornelius, Self Portrait, 1839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51" y="483518"/>
            <a:ext cx="2961091" cy="388643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4"/>
            <a:ext cx="4442045" cy="357380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5140" y="3888391"/>
            <a:ext cx="30548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Eadweard Muybridge, Self Portrait as man throwing, climbing, and walking, 1893</a:t>
            </a:r>
          </a:p>
        </p:txBody>
      </p:sp>
    </p:spTree>
    <p:extLst>
      <p:ext uri="{BB962C8B-B14F-4D97-AF65-F5344CB8AC3E}">
        <p14:creationId xmlns:p14="http://schemas.microsoft.com/office/powerpoint/2010/main" val="275242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6000" dirty="0">
                <a:solidFill>
                  <a:srgbClr val="FF0066"/>
                </a:solidFill>
              </a:rPr>
              <a:t>Drawing : Realistic Self Portrait</a:t>
            </a:r>
          </a:p>
        </p:txBody>
      </p:sp>
    </p:spTree>
    <p:extLst>
      <p:ext uri="{BB962C8B-B14F-4D97-AF65-F5344CB8AC3E}">
        <p14:creationId xmlns:p14="http://schemas.microsoft.com/office/powerpoint/2010/main" val="332756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771900"/>
            <a:ext cx="6212100" cy="1159800"/>
          </a:xfrm>
        </p:spPr>
        <p:txBody>
          <a:bodyPr/>
          <a:lstStyle/>
          <a:p>
            <a:r>
              <a:rPr lang="en-CA" dirty="0">
                <a:solidFill>
                  <a:srgbClr val="60F53D"/>
                </a:solidFill>
              </a:rPr>
              <a:t>Recap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27534"/>
            <a:ext cx="2739690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40" y="1275606"/>
            <a:ext cx="2520280" cy="326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06358" y="1035474"/>
            <a:ext cx="24737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Robert Cornelius, Self Portrait, 1839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8144" y="3723878"/>
            <a:ext cx="22990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1100" dirty="0">
                <a:latin typeface="Raleway" panose="020B0604020202020204" charset="0"/>
              </a:rPr>
              <a:t>Judith Leyster, Self Portrait, 1633</a:t>
            </a:r>
          </a:p>
        </p:txBody>
      </p:sp>
    </p:spTree>
    <p:extLst>
      <p:ext uri="{BB962C8B-B14F-4D97-AF65-F5344CB8AC3E}">
        <p14:creationId xmlns:p14="http://schemas.microsoft.com/office/powerpoint/2010/main" val="227215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2.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After Photography</a:t>
            </a:r>
          </a:p>
        </p:txBody>
      </p:sp>
    </p:spTree>
    <p:extLst>
      <p:ext uri="{BB962C8B-B14F-4D97-AF65-F5344CB8AC3E}">
        <p14:creationId xmlns:p14="http://schemas.microsoft.com/office/powerpoint/2010/main" val="235514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100" y="771900"/>
            <a:ext cx="6749292" cy="1159800"/>
          </a:xfrm>
        </p:spPr>
        <p:txBody>
          <a:bodyPr/>
          <a:lstStyle/>
          <a:p>
            <a:pPr algn="r"/>
            <a:r>
              <a:rPr lang="en-CA" dirty="0">
                <a:solidFill>
                  <a:srgbClr val="7030A0"/>
                </a:solidFill>
              </a:rPr>
              <a:t>Hyperrealism</a:t>
            </a:r>
          </a:p>
        </p:txBody>
      </p:sp>
    </p:spTree>
    <p:extLst>
      <p:ext uri="{BB962C8B-B14F-4D97-AF65-F5344CB8AC3E}">
        <p14:creationId xmlns:p14="http://schemas.microsoft.com/office/powerpoint/2010/main" val="152672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1630"/>
            <a:ext cx="393459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8758" y="4083918"/>
            <a:ext cx="2808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Franz Gertsch, Self Portrait, 1980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71550"/>
            <a:ext cx="2528337" cy="323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76128" y="4043952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Chuck Close, Self Portrait, 1968</a:t>
            </a:r>
          </a:p>
        </p:txBody>
      </p:sp>
    </p:spTree>
    <p:extLst>
      <p:ext uri="{BB962C8B-B14F-4D97-AF65-F5344CB8AC3E}">
        <p14:creationId xmlns:p14="http://schemas.microsoft.com/office/powerpoint/2010/main" val="1632913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6749292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dirty="0">
                <a:solidFill>
                  <a:srgbClr val="7030A0"/>
                </a:solidFill>
              </a:rPr>
              <a:t>Moving Away From Realism: </a:t>
            </a:r>
            <a:r>
              <a:rPr lang="en-CA" dirty="0">
                <a:solidFill>
                  <a:srgbClr val="7030A0"/>
                </a:solidFill>
              </a:rPr>
              <a:t>Using Symbols</a:t>
            </a:r>
            <a:endParaRPr lang="e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6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48150"/>
            <a:ext cx="2088232" cy="1907100"/>
          </a:xfrm>
        </p:spPr>
        <p:txBody>
          <a:bodyPr/>
          <a:lstStyle/>
          <a:p>
            <a:r>
              <a:rPr lang="en-CA" sz="3000" dirty="0"/>
              <a:t>Norval Morriseau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3435846"/>
            <a:ext cx="2232248" cy="1099844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sz="1400" dirty="0"/>
              <a:t>He includes different symbols of what he believes represents himself.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71" y="925822"/>
            <a:ext cx="2459915" cy="3552428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82" y="925822"/>
            <a:ext cx="2719440" cy="368275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483518"/>
            <a:ext cx="1361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Portrait, 2005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1581" y="483518"/>
            <a:ext cx="2271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As The Artist Sees Himself, 1992</a:t>
            </a:r>
          </a:p>
        </p:txBody>
      </p:sp>
    </p:spTree>
    <p:extLst>
      <p:ext uri="{BB962C8B-B14F-4D97-AF65-F5344CB8AC3E}">
        <p14:creationId xmlns:p14="http://schemas.microsoft.com/office/powerpoint/2010/main" val="186266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48150"/>
            <a:ext cx="1512168" cy="1907100"/>
          </a:xfrm>
        </p:spPr>
        <p:txBody>
          <a:bodyPr/>
          <a:lstStyle/>
          <a:p>
            <a:r>
              <a:rPr lang="en-CA" sz="3200" dirty="0"/>
              <a:t>Frida Kahlo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1554" y="3363838"/>
            <a:ext cx="2520280" cy="107121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1400" dirty="0"/>
              <a:t>Includes a lot of symbolism, even fragmenting her original form.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88" y="149721"/>
            <a:ext cx="3335413" cy="2566045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35646"/>
            <a:ext cx="3182227" cy="316241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7864" y="1301284"/>
            <a:ext cx="2102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anose="020B0604020202020204" charset="0"/>
              </a:rPr>
              <a:t>The Two Fridas, 1939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53582" y="2731538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anose="020B0604020202020204" charset="0"/>
              </a:rPr>
              <a:t>The Wounded Deer, 1946</a:t>
            </a:r>
          </a:p>
        </p:txBody>
      </p:sp>
    </p:spTree>
    <p:extLst>
      <p:ext uri="{BB962C8B-B14F-4D97-AF65-F5344CB8AC3E}">
        <p14:creationId xmlns:p14="http://schemas.microsoft.com/office/powerpoint/2010/main" val="284975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Andy Warhol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7046" y="4404131"/>
            <a:ext cx="2206045" cy="288032"/>
          </a:xfrm>
        </p:spPr>
        <p:txBody>
          <a:bodyPr/>
          <a:lstStyle/>
          <a:p>
            <a:r>
              <a:rPr lang="en-CA" sz="1100" dirty="0"/>
              <a:t>Self Portrait with Skull, 1978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7494"/>
            <a:ext cx="3042138" cy="411956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7574"/>
            <a:ext cx="2277457" cy="2277457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16722" y="3377049"/>
            <a:ext cx="13644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C0CAFC"/>
              </a:buClr>
              <a:buSzPct val="100000"/>
              <a:buFont typeface="Raleway"/>
              <a:buChar char="▫"/>
            </a:pPr>
            <a:r>
              <a:rPr lang="en-CA" sz="1100" dirty="0">
                <a:latin typeface="Raleway"/>
                <a:sym typeface="Raleway"/>
              </a:rPr>
              <a:t>Self Portrait, 1978</a:t>
            </a:r>
          </a:p>
        </p:txBody>
      </p:sp>
    </p:spTree>
    <p:extLst>
      <p:ext uri="{BB962C8B-B14F-4D97-AF65-F5344CB8AC3E}">
        <p14:creationId xmlns:p14="http://schemas.microsoft.com/office/powerpoint/2010/main" val="292093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Traditional Self Portraits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4048" y="675867"/>
            <a:ext cx="2952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4000" dirty="0">
                <a:solidFill>
                  <a:srgbClr val="7030A0"/>
                </a:solidFill>
                <a:latin typeface="Abril Fatface"/>
                <a:sym typeface="Abril Fatface"/>
              </a:rPr>
              <a:t>Discussion: What Does this Self Portrait Mean?</a:t>
            </a:r>
            <a:endParaRPr lang="en-CA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3478"/>
            <a:ext cx="3024336" cy="4802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463988" y="3045747"/>
            <a:ext cx="108012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Paul Gauguin: Self Portrait with Halo and Snake, 1889</a:t>
            </a:r>
          </a:p>
        </p:txBody>
      </p:sp>
    </p:spTree>
    <p:extLst>
      <p:ext uri="{BB962C8B-B14F-4D97-AF65-F5344CB8AC3E}">
        <p14:creationId xmlns:p14="http://schemas.microsoft.com/office/powerpoint/2010/main" val="408387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0072" y="785771"/>
            <a:ext cx="29523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5200" dirty="0">
                <a:solidFill>
                  <a:srgbClr val="7030A0"/>
                </a:solidFill>
                <a:latin typeface="Abril Fatface"/>
                <a:sym typeface="Abril Fatface"/>
              </a:rPr>
              <a:t>Other New</a:t>
            </a:r>
            <a:r>
              <a:rPr lang="en" sz="5200" dirty="0">
                <a:solidFill>
                  <a:srgbClr val="7030A0"/>
                </a:solidFill>
                <a:latin typeface="Abril Fatface"/>
                <a:sym typeface="Abril Fatface"/>
              </a:rPr>
              <a:t> Ways to Depict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7217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Nan Goldin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3425984"/>
            <a:ext cx="2376264" cy="94596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1400" dirty="0"/>
              <a:t>Depicts herself in an unflattering way.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7494"/>
            <a:ext cx="5379586" cy="3600400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8520" y="4011910"/>
            <a:ext cx="2946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Nan One Month After Being Battered, 1984</a:t>
            </a:r>
          </a:p>
        </p:txBody>
      </p:sp>
    </p:spTree>
    <p:extLst>
      <p:ext uri="{BB962C8B-B14F-4D97-AF65-F5344CB8AC3E}">
        <p14:creationId xmlns:p14="http://schemas.microsoft.com/office/powerpoint/2010/main" val="3777640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Chuck Close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3293103"/>
            <a:ext cx="2376264" cy="1368153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1600" dirty="0"/>
              <a:t>Due to an accident, Close now paints his portraits in spots of colour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29" y="339502"/>
            <a:ext cx="3383841" cy="4321754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0638" y="4703172"/>
            <a:ext cx="13684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Portrait, 2007</a:t>
            </a:r>
          </a:p>
        </p:txBody>
      </p:sp>
    </p:spTree>
    <p:extLst>
      <p:ext uri="{BB962C8B-B14F-4D97-AF65-F5344CB8AC3E}">
        <p14:creationId xmlns:p14="http://schemas.microsoft.com/office/powerpoint/2010/main" val="281480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rgbClr val="FF0066"/>
                </a:solidFill>
              </a:rPr>
              <a:t>Collage: Create a Symbolic Self Portrait</a:t>
            </a:r>
          </a:p>
        </p:txBody>
      </p:sp>
    </p:spTree>
    <p:extLst>
      <p:ext uri="{BB962C8B-B14F-4D97-AF65-F5344CB8AC3E}">
        <p14:creationId xmlns:p14="http://schemas.microsoft.com/office/powerpoint/2010/main" val="3382596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rgbClr val="60F53D"/>
                </a:solidFill>
              </a:rPr>
              <a:t>Recap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92730"/>
            <a:ext cx="2125121" cy="299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94319" y="3891258"/>
            <a:ext cx="25202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CA" sz="1100" dirty="0">
                <a:latin typeface="Raleway" panose="020B0604020202020204" charset="0"/>
              </a:rPr>
              <a:t>Norval Morriseau, Self Portrait, 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626" y="670382"/>
            <a:ext cx="2153773" cy="3351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01654" y="4016086"/>
            <a:ext cx="15841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Paul Gauguin: Self Portrait with Halo and Snake, 1889</a:t>
            </a:r>
          </a:p>
        </p:txBody>
      </p:sp>
    </p:spTree>
    <p:extLst>
      <p:ext uri="{BB962C8B-B14F-4D97-AF65-F5344CB8AC3E}">
        <p14:creationId xmlns:p14="http://schemas.microsoft.com/office/powerpoint/2010/main" val="209694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1351100" y="771900"/>
            <a:ext cx="5832600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3.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Self Portrait?</a:t>
            </a:r>
          </a:p>
        </p:txBody>
      </p:sp>
    </p:spTree>
    <p:extLst>
      <p:ext uri="{BB962C8B-B14F-4D97-AF65-F5344CB8AC3E}">
        <p14:creationId xmlns:p14="http://schemas.microsoft.com/office/powerpoint/2010/main" val="3485272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000" dirty="0">
                <a:latin typeface="Abril Fatface" panose="020B0604020202020204" charset="0"/>
              </a:rPr>
              <a:t>Cindy Sherman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3363838"/>
            <a:ext cx="2160240" cy="153189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q"/>
            </a:pPr>
            <a:r>
              <a:rPr lang="en-CA" sz="1200" dirty="0"/>
              <a:t>Dresses up as different characters and photographs herself.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80" y="483518"/>
            <a:ext cx="2457772" cy="4066634"/>
          </a:xfrm>
          <a:prstGeom prst="rect">
            <a:avLst/>
          </a:prstGeom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99472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Woman in Sundress, 2003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30" y="590692"/>
            <a:ext cx="2718023" cy="3956664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7125" y="230277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Untitled Film Still #06, 1977</a:t>
            </a:r>
          </a:p>
        </p:txBody>
      </p:sp>
    </p:spTree>
    <p:extLst>
      <p:ext uri="{BB962C8B-B14F-4D97-AF65-F5344CB8AC3E}">
        <p14:creationId xmlns:p14="http://schemas.microsoft.com/office/powerpoint/2010/main" val="536616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500" y="1048150"/>
            <a:ext cx="1958332" cy="1907100"/>
          </a:xfrm>
        </p:spPr>
        <p:txBody>
          <a:bodyPr/>
          <a:lstStyle/>
          <a:p>
            <a:r>
              <a:rPr lang="en-CA" sz="2800" dirty="0"/>
              <a:t>Amber Boardman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3502666"/>
            <a:ext cx="2592288" cy="88382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1600" dirty="0"/>
              <a:t>A future portrait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3478"/>
            <a:ext cx="3410790" cy="4493257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01131" y="4673193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Middle Aged Selfie Hand Knitted Sweater, unknown</a:t>
            </a:r>
          </a:p>
        </p:txBody>
      </p:sp>
    </p:spTree>
    <p:extLst>
      <p:ext uri="{BB962C8B-B14F-4D97-AF65-F5344CB8AC3E}">
        <p14:creationId xmlns:p14="http://schemas.microsoft.com/office/powerpoint/2010/main" val="349415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/>
              <a:t>Francis Bacon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0321" y="1914178"/>
            <a:ext cx="2304256" cy="864096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3478"/>
            <a:ext cx="3048000" cy="3581400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16080" y="3734910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anose="020B0604020202020204" charset="0"/>
              </a:rPr>
              <a:t>Self Portrait, 1971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16" y="2211710"/>
            <a:ext cx="5644431" cy="244827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5759" y="4737506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Raleway" panose="020B0604020202020204" charset="0"/>
              </a:rPr>
              <a:t>Study for Self Portrait – Triptych, 1985-86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5896" y="77155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Fragmenting themselves to unrecognizable</a:t>
            </a:r>
          </a:p>
        </p:txBody>
      </p:sp>
    </p:spTree>
    <p:extLst>
      <p:ext uri="{BB962C8B-B14F-4D97-AF65-F5344CB8AC3E}">
        <p14:creationId xmlns:p14="http://schemas.microsoft.com/office/powerpoint/2010/main" val="3921521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771900"/>
            <a:ext cx="5040560" cy="2735954"/>
          </a:xfrm>
        </p:spPr>
        <p:txBody>
          <a:bodyPr/>
          <a:lstStyle/>
          <a:p>
            <a:pPr algn="r"/>
            <a:r>
              <a:rPr lang="en-CA" sz="4800" dirty="0">
                <a:solidFill>
                  <a:srgbClr val="7030A0"/>
                </a:solidFill>
              </a:rPr>
              <a:t>Why did people traditionally make self portraits?</a:t>
            </a:r>
          </a:p>
        </p:txBody>
      </p:sp>
    </p:spTree>
    <p:extLst>
      <p:ext uri="{BB962C8B-B14F-4D97-AF65-F5344CB8AC3E}">
        <p14:creationId xmlns:p14="http://schemas.microsoft.com/office/powerpoint/2010/main" val="142938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Catherine Opie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3414944"/>
            <a:ext cx="2520280" cy="138787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CA" sz="1800" dirty="0"/>
              <a:t>Very emotional work, not showing the artists face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95" y="195486"/>
            <a:ext cx="3241357" cy="444103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4672015"/>
            <a:ext cx="2015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Portrait/Cutting, 1993 </a:t>
            </a:r>
          </a:p>
        </p:txBody>
      </p:sp>
    </p:spTree>
    <p:extLst>
      <p:ext uri="{BB962C8B-B14F-4D97-AF65-F5344CB8AC3E}">
        <p14:creationId xmlns:p14="http://schemas.microsoft.com/office/powerpoint/2010/main" val="3905762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Yue </a:t>
            </a:r>
            <a:r>
              <a:rPr lang="en-CA" sz="3600" dirty="0" err="1"/>
              <a:t>Minjun</a:t>
            </a:r>
            <a:endParaRPr lang="en-C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95486"/>
            <a:ext cx="4677820" cy="46200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52120" y="4815555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Sunflowers, 2003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350785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He is each painting with a huge smile </a:t>
            </a:r>
          </a:p>
        </p:txBody>
      </p:sp>
    </p:spTree>
    <p:extLst>
      <p:ext uri="{BB962C8B-B14F-4D97-AF65-F5344CB8AC3E}">
        <p14:creationId xmlns:p14="http://schemas.microsoft.com/office/powerpoint/2010/main" val="4222999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Kelli Connell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83518"/>
            <a:ext cx="5489986" cy="4119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7544" y="3507854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CA" dirty="0"/>
              <a:t>Photographs herself in every photo but doubles herself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7897" y="4731990"/>
            <a:ext cx="36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Reverie, 2005-2006</a:t>
            </a:r>
          </a:p>
        </p:txBody>
      </p:sp>
    </p:spTree>
    <p:extLst>
      <p:ext uri="{BB962C8B-B14F-4D97-AF65-F5344CB8AC3E}">
        <p14:creationId xmlns:p14="http://schemas.microsoft.com/office/powerpoint/2010/main" val="193587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rgbClr val="FF0066"/>
                </a:solidFill>
              </a:rPr>
              <a:t>Painting: Create Your Own Inner Self, Self-Portrait</a:t>
            </a:r>
          </a:p>
        </p:txBody>
      </p:sp>
    </p:spTree>
    <p:extLst>
      <p:ext uri="{BB962C8B-B14F-4D97-AF65-F5344CB8AC3E}">
        <p14:creationId xmlns:p14="http://schemas.microsoft.com/office/powerpoint/2010/main" val="3448607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915566"/>
            <a:ext cx="2088232" cy="2016224"/>
          </a:xfrm>
        </p:spPr>
        <p:txBody>
          <a:bodyPr/>
          <a:lstStyle/>
          <a:p>
            <a:r>
              <a:rPr lang="en-CA" dirty="0">
                <a:solidFill>
                  <a:srgbClr val="7030A0"/>
                </a:solidFill>
              </a:rPr>
              <a:t>Immortality: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Rembrandt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962" y="438366"/>
            <a:ext cx="3426916" cy="4437640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0034" y="162688"/>
            <a:ext cx="3651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Self-Portrait with Beret and Turned-Up Collar, 1659</a:t>
            </a:r>
          </a:p>
        </p:txBody>
      </p:sp>
    </p:spTree>
    <p:extLst>
      <p:ext uri="{BB962C8B-B14F-4D97-AF65-F5344CB8AC3E}">
        <p14:creationId xmlns:p14="http://schemas.microsoft.com/office/powerpoint/2010/main" val="1728418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71550"/>
            <a:ext cx="1836300" cy="1907100"/>
          </a:xfrm>
        </p:spPr>
        <p:txBody>
          <a:bodyPr/>
          <a:lstStyle/>
          <a:p>
            <a:r>
              <a:rPr lang="en-CA" dirty="0">
                <a:solidFill>
                  <a:srgbClr val="7030A0"/>
                </a:solidFill>
              </a:rPr>
              <a:t>To Depict Their Job: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Judith Leyster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33" y="585196"/>
            <a:ext cx="3600400" cy="4091364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2700" y="298810"/>
            <a:ext cx="1617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Portrait, 1633</a:t>
            </a:r>
          </a:p>
        </p:txBody>
      </p:sp>
    </p:spTree>
    <p:extLst>
      <p:ext uri="{BB962C8B-B14F-4D97-AF65-F5344CB8AC3E}">
        <p14:creationId xmlns:p14="http://schemas.microsoft.com/office/powerpoint/2010/main" val="1632543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71550"/>
            <a:ext cx="1836300" cy="2255708"/>
          </a:xfrm>
        </p:spPr>
        <p:txBody>
          <a:bodyPr/>
          <a:lstStyle/>
          <a:p>
            <a:r>
              <a:rPr lang="en-CA" sz="2000" dirty="0">
                <a:solidFill>
                  <a:srgbClr val="7030A0"/>
                </a:solidFill>
              </a:rPr>
              <a:t>Its Subject Matter That is Always There:</a:t>
            </a:r>
            <a:br>
              <a:rPr lang="en-CA" sz="1800" dirty="0">
                <a:solidFill>
                  <a:srgbClr val="7030A0"/>
                </a:solidFill>
              </a:rPr>
            </a:br>
            <a:br>
              <a:rPr lang="en-CA" dirty="0">
                <a:solidFill>
                  <a:srgbClr val="7030A0"/>
                </a:solidFill>
              </a:rPr>
            </a:br>
            <a:r>
              <a:rPr lang="en-CA" sz="2000" dirty="0"/>
              <a:t>Vincent Van Gogh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94746" y="3641891"/>
            <a:ext cx="2371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 as a Painter, 1887-88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9502"/>
            <a:ext cx="2464856" cy="3209038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9622"/>
            <a:ext cx="2872978" cy="349416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8164" y="1058240"/>
            <a:ext cx="2656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Self Portrait with Bandaged Ear, 1889</a:t>
            </a:r>
          </a:p>
        </p:txBody>
      </p:sp>
    </p:spTree>
    <p:extLst>
      <p:ext uri="{BB962C8B-B14F-4D97-AF65-F5344CB8AC3E}">
        <p14:creationId xmlns:p14="http://schemas.microsoft.com/office/powerpoint/2010/main" val="405071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48150"/>
            <a:ext cx="1966200" cy="1907100"/>
          </a:xfrm>
        </p:spPr>
        <p:txBody>
          <a:bodyPr/>
          <a:lstStyle/>
          <a:p>
            <a:r>
              <a:rPr lang="en-CA" dirty="0">
                <a:solidFill>
                  <a:srgbClr val="7030A0"/>
                </a:solidFill>
              </a:rPr>
              <a:t>Storytelling:</a:t>
            </a:r>
            <a:br>
              <a:rPr lang="en-CA" dirty="0">
                <a:solidFill>
                  <a:srgbClr val="7030A0"/>
                </a:solidFill>
              </a:rPr>
            </a:br>
            <a:br>
              <a:rPr lang="en-CA" dirty="0">
                <a:solidFill>
                  <a:srgbClr val="7030A0"/>
                </a:solidFill>
              </a:rPr>
            </a:br>
            <a:br>
              <a:rPr lang="en-CA" dirty="0">
                <a:solidFill>
                  <a:srgbClr val="7030A0"/>
                </a:solidFill>
              </a:rPr>
            </a:br>
            <a:r>
              <a:rPr lang="en-CA" dirty="0">
                <a:solidFill>
                  <a:schemeClr val="tx1"/>
                </a:solidFill>
              </a:rPr>
              <a:t>Anthony van Dyke</a:t>
            </a:r>
            <a:br>
              <a:rPr lang="en-CA" dirty="0">
                <a:solidFill>
                  <a:srgbClr val="7030A0"/>
                </a:solidFill>
              </a:rPr>
            </a:br>
            <a:br>
              <a:rPr lang="en-CA" dirty="0">
                <a:solidFill>
                  <a:srgbClr val="7030A0"/>
                </a:solidFill>
              </a:rPr>
            </a:br>
            <a:br>
              <a:rPr lang="en-CA" dirty="0">
                <a:solidFill>
                  <a:srgbClr val="7030A0"/>
                </a:solidFill>
              </a:rPr>
            </a:br>
            <a:endParaRPr lang="en-CA" dirty="0">
              <a:solidFill>
                <a:srgbClr val="7030A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008" y="4443958"/>
            <a:ext cx="2592288" cy="288032"/>
          </a:xfrm>
        </p:spPr>
        <p:txBody>
          <a:bodyPr/>
          <a:lstStyle/>
          <a:p>
            <a:r>
              <a:rPr lang="en-CA" sz="1100" dirty="0"/>
              <a:t>Self Portrait with a Sunflower, 1632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55526"/>
            <a:ext cx="4802939" cy="3786444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7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rgbClr val="7030A0"/>
                </a:solidFill>
              </a:rPr>
              <a:t>For Fun:</a:t>
            </a: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Piero </a:t>
            </a:r>
            <a:r>
              <a:rPr lang="en-CA" dirty="0" err="1"/>
              <a:t>della</a:t>
            </a:r>
            <a:r>
              <a:rPr lang="en-CA" dirty="0"/>
              <a:t> Francesca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23478"/>
            <a:ext cx="4248472" cy="4729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4835723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>
                <a:latin typeface="Raleway" panose="020B0604020202020204" charset="0"/>
              </a:rPr>
              <a:t>The Resurrection: 1460s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576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771900"/>
            <a:ext cx="5040560" cy="3456034"/>
          </a:xfrm>
        </p:spPr>
        <p:txBody>
          <a:bodyPr/>
          <a:lstStyle/>
          <a:p>
            <a:pPr algn="r"/>
            <a:r>
              <a:rPr lang="en-CA" sz="4800" dirty="0">
                <a:solidFill>
                  <a:srgbClr val="7030A0"/>
                </a:solidFill>
              </a:rPr>
              <a:t>How Photography Changed Self Portraits </a:t>
            </a:r>
          </a:p>
        </p:txBody>
      </p:sp>
    </p:spTree>
    <p:extLst>
      <p:ext uri="{BB962C8B-B14F-4D97-AF65-F5344CB8AC3E}">
        <p14:creationId xmlns:p14="http://schemas.microsoft.com/office/powerpoint/2010/main" val="3876866497"/>
      </p:ext>
    </p:extLst>
  </p:cSld>
  <p:clrMapOvr>
    <a:masterClrMapping/>
  </p:clrMapOvr>
</p:sld>
</file>

<file path=ppt/theme/theme1.xml><?xml version="1.0" encoding="utf-8"?>
<a:theme xmlns:a="http://schemas.openxmlformats.org/drawingml/2006/main" name="Floriz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1755</Words>
  <Application>Microsoft Office PowerPoint</Application>
  <PresentationFormat>On-screen Show (16:9)</PresentationFormat>
  <Paragraphs>194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Abril Fatface</vt:lpstr>
      <vt:lpstr>Raleway</vt:lpstr>
      <vt:lpstr>Arial</vt:lpstr>
      <vt:lpstr>Wingdings</vt:lpstr>
      <vt:lpstr>Florizel template</vt:lpstr>
      <vt:lpstr>Self  Portraits</vt:lpstr>
      <vt:lpstr>1. Traditional Self Portraits</vt:lpstr>
      <vt:lpstr>Why did people traditionally make self portraits?</vt:lpstr>
      <vt:lpstr>Immortality:    Rembrandt</vt:lpstr>
      <vt:lpstr>To Depict Their Job:   Judith Leyster</vt:lpstr>
      <vt:lpstr>Its Subject Matter That is Always There:  Vincent Van Gogh</vt:lpstr>
      <vt:lpstr>Storytelling:   Anthony van Dyke   </vt:lpstr>
      <vt:lpstr>For Fun:   Piero della Francesca</vt:lpstr>
      <vt:lpstr>How Photography Changed Self Portraits </vt:lpstr>
      <vt:lpstr>PowerPoint Presentation</vt:lpstr>
      <vt:lpstr>Drawing : Realistic Self Portrait</vt:lpstr>
      <vt:lpstr>Recap</vt:lpstr>
      <vt:lpstr>2. After Photography</vt:lpstr>
      <vt:lpstr>Hyperrealism</vt:lpstr>
      <vt:lpstr>PowerPoint Presentation</vt:lpstr>
      <vt:lpstr>Moving Away From Realism: Using Symbols</vt:lpstr>
      <vt:lpstr>Norval Morriseau</vt:lpstr>
      <vt:lpstr>Frida Kahlo</vt:lpstr>
      <vt:lpstr>Andy Warhol</vt:lpstr>
      <vt:lpstr>PowerPoint Presentation</vt:lpstr>
      <vt:lpstr>PowerPoint Presentation</vt:lpstr>
      <vt:lpstr>Nan Goldin</vt:lpstr>
      <vt:lpstr>Chuck Close </vt:lpstr>
      <vt:lpstr>Collage: Create a Symbolic Self Portrait</vt:lpstr>
      <vt:lpstr>Recap</vt:lpstr>
      <vt:lpstr>3. Self Portrait?</vt:lpstr>
      <vt:lpstr>Cindy Sherman</vt:lpstr>
      <vt:lpstr>Amber Boardman</vt:lpstr>
      <vt:lpstr>Francis Bacon</vt:lpstr>
      <vt:lpstr>Catherine Opie</vt:lpstr>
      <vt:lpstr>Yue Minjun</vt:lpstr>
      <vt:lpstr>Kelli Connell</vt:lpstr>
      <vt:lpstr>Painting: Create Your Own Inner Self, Self-Portrait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 Portraits</dc:title>
  <dc:creator>Sam</dc:creator>
  <cp:lastModifiedBy>Samantha Stewart</cp:lastModifiedBy>
  <cp:revision>61</cp:revision>
  <cp:lastPrinted>2017-04-10T01:05:34Z</cp:lastPrinted>
  <dcterms:modified xsi:type="dcterms:W3CDTF">2017-04-14T20:16:13Z</dcterms:modified>
</cp:coreProperties>
</file>