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8" r:id="rId5"/>
    <p:sldId id="269" r:id="rId6"/>
    <p:sldId id="259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1758" autoAdjust="0"/>
  </p:normalViewPr>
  <p:slideViewPr>
    <p:cSldViewPr>
      <p:cViewPr varScale="1">
        <p:scale>
          <a:sx n="48" d="100"/>
          <a:sy n="48" d="100"/>
        </p:scale>
        <p:origin x="-19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98CC05-C6C2-4CEC-8BA0-D63B01069212}" type="datetimeFigureOut">
              <a:rPr lang="en-CA" smtClean="0"/>
              <a:t>20/01/2017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E516414-762C-4275-B1A2-732FA69680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35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2B0F89-B030-41E6-B605-5060B1D0A519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69D8DA6-9391-4BDD-BB7C-BF50A75B6C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1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Why I chose – I have always loved environmental</a:t>
            </a:r>
            <a:r>
              <a:rPr lang="en-CA" baseline="0" dirty="0" smtClean="0"/>
              <a:t> stuff, I often make eco-art</a:t>
            </a:r>
            <a:endParaRPr lang="en-CA" dirty="0" smtClean="0"/>
          </a:p>
          <a:p>
            <a:r>
              <a:rPr lang="en-CA" dirty="0" smtClean="0"/>
              <a:t>recorded</a:t>
            </a:r>
            <a:r>
              <a:rPr lang="en-CA" baseline="0" dirty="0" smtClean="0"/>
              <a:t> the oldest living things in the world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80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2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Tx/>
              <a:buChar char="-"/>
            </a:pPr>
            <a:r>
              <a:rPr lang="en-CA" dirty="0" smtClean="0"/>
              <a:t>Important to everyone seeing as we have to</a:t>
            </a:r>
            <a:r>
              <a:rPr lang="en-CA" baseline="0" dirty="0" smtClean="0"/>
              <a:t> live on this earth 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We need to instill this in our kids because they will come up with ways to fix things – as well as to not make the problem worse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Ads – use of visual art against this already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11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- I know it focused on elementary school teachers but I found the things they did went with our curriculum too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Key points to come out of the reading – the four teachers working – didn’t have a background in it – went with it anyway – started a lighter shade of green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4 main ways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45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76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63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31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Tx/>
              <a:buChar char="-"/>
            </a:pPr>
            <a:r>
              <a:rPr lang="en-CA" dirty="0" smtClean="0"/>
              <a:t>Lots of female</a:t>
            </a:r>
            <a:r>
              <a:rPr lang="en-CA" baseline="0" dirty="0" smtClean="0"/>
              <a:t> artists working with eco content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A website more intended for ages 9-12, but really interesting stuff like a carbon calculator 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Some amazing artists working with this content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Toxic flow of iron oxide from old mines that </a:t>
            </a:r>
            <a:r>
              <a:rPr lang="en-CA" baseline="0" dirty="0" err="1" smtClean="0"/>
              <a:t>arent</a:t>
            </a:r>
            <a:r>
              <a:rPr lang="en-CA" baseline="0" dirty="0" smtClean="0"/>
              <a:t> properly sealed – working to clean these streams – using to make art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05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-they</a:t>
            </a:r>
            <a:r>
              <a:rPr lang="en-CA" baseline="0" dirty="0" smtClean="0"/>
              <a:t> say have a conversation with your students so we are going to have a conversation now </a:t>
            </a:r>
          </a:p>
          <a:p>
            <a:r>
              <a:rPr lang="en-CA" baseline="0" dirty="0" smtClean="0"/>
              <a:t>- Issues: climate change, deforestation, overfishing, garbage in landfills, and wasted food, animal agriculture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61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Tx/>
              <a:buChar char="-"/>
            </a:pPr>
            <a:r>
              <a:rPr lang="en-CA" dirty="0" smtClean="0"/>
              <a:t>I couldn’t</a:t>
            </a:r>
            <a:r>
              <a:rPr lang="en-CA" baseline="0" dirty="0" smtClean="0"/>
              <a:t> find a formal lesson plan for this, but I found a tutorial online on how to do it which you could easily adapt for your own needs</a:t>
            </a:r>
            <a:endParaRPr lang="en-CA" dirty="0" smtClean="0"/>
          </a:p>
          <a:p>
            <a:pPr marL="176679" indent="-176679">
              <a:buFontTx/>
              <a:buChar char="-"/>
            </a:pPr>
            <a:r>
              <a:rPr lang="en-CA" dirty="0" smtClean="0"/>
              <a:t>printmaking! </a:t>
            </a:r>
          </a:p>
          <a:p>
            <a:pPr marL="176679" indent="-176679">
              <a:buFontTx/>
              <a:buChar char="-"/>
            </a:pPr>
            <a:r>
              <a:rPr lang="en-CA" dirty="0" smtClean="0"/>
              <a:t>Explain it</a:t>
            </a:r>
          </a:p>
          <a:p>
            <a:pPr marL="176679" indent="-176679">
              <a:buFontTx/>
              <a:buChar char="-"/>
            </a:pPr>
            <a:r>
              <a:rPr lang="en-CA" dirty="0" smtClean="0"/>
              <a:t>Why</a:t>
            </a:r>
            <a:r>
              <a:rPr lang="en-CA" baseline="0" dirty="0" smtClean="0"/>
              <a:t> it is exemplary – because it uses a technique students would probably never have used, while using found objects that you as a class could gather. It allows them an opportunities to find different plants they have never seen and learn their names 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Fabric arts also seen as feminine – good to get boys involved in them</a:t>
            </a:r>
          </a:p>
          <a:p>
            <a:pPr marL="176679" indent="-176679">
              <a:buFontTx/>
              <a:buChar char="-"/>
            </a:pPr>
            <a:r>
              <a:rPr lang="en-CA" baseline="0" dirty="0" smtClean="0"/>
              <a:t>as well as a surprise element because you do not know how it will turn out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8DA6-9391-4BDD-BB7C-BF50A75B6C8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06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0421D-B3A4-4FCB-8DB8-FEE0C267A7D2}" type="datetimeFigureOut">
              <a:rPr lang="en-CA" smtClean="0"/>
              <a:t>19/01/2017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BA5BAA-CD4E-4795-A1E6-9A868214B31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ie.com.au/blogs/craft/5206-frankie-exclusive-diy-an-introduction-to-eco-dye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adartist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huffingtonpost.com/2014/07/15/environmental-art_n_5585288.html" TargetMode="External"/><Relationship Id="rId4" Type="http://schemas.openxmlformats.org/officeDocument/2006/relationships/hyperlink" Target="http://www.meetthegreen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673" y="916870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en-CA" sz="5400" dirty="0" smtClean="0"/>
              <a:t>Environmentalism  </a:t>
            </a:r>
            <a:br>
              <a:rPr lang="en-CA" sz="5400" dirty="0" smtClean="0"/>
            </a:br>
            <a:r>
              <a:rPr lang="en-CA" sz="5400" dirty="0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CA" sz="5400" dirty="0" smtClean="0"/>
              <a:t> </a:t>
            </a:r>
            <a:br>
              <a:rPr lang="en-CA" sz="5400" dirty="0" smtClean="0"/>
            </a:br>
            <a:r>
              <a:rPr lang="en-CA" sz="5400" dirty="0" smtClean="0"/>
              <a:t>Art Education </a:t>
            </a:r>
            <a:endParaRPr lang="en-CA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37031" r="3783" b="8031"/>
          <a:stretch/>
        </p:blipFill>
        <p:spPr bwMode="auto">
          <a:xfrm>
            <a:off x="2095491" y="3645024"/>
            <a:ext cx="5044965" cy="250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402" y="614953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Excerpt from Rachel </a:t>
            </a:r>
            <a:r>
              <a:rPr lang="en-CA" dirty="0" err="1" smtClean="0"/>
              <a:t>Sussman’s</a:t>
            </a:r>
            <a:r>
              <a:rPr lang="en-CA" dirty="0" smtClean="0"/>
              <a:t> series The Oldest Living Things in the World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412720" y="2890491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By: Samantha Stewart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2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Eco Printing on Fabric Lesson</a:t>
            </a:r>
            <a:endParaRPr lang="en-CA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b="18122"/>
          <a:stretch/>
        </p:blipFill>
        <p:spPr bwMode="auto">
          <a:xfrm>
            <a:off x="539552" y="2276872"/>
            <a:ext cx="4752528" cy="369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61" y="2420888"/>
            <a:ext cx="3281557" cy="2634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www.frankie.com.au/blogs/craft/5206-frankie-exclusive-diy-an-introduction-to-eco-dyeing</a:t>
            </a:r>
            <a:endParaRPr lang="en-CA" dirty="0" smtClean="0"/>
          </a:p>
          <a:p>
            <a:r>
              <a:rPr lang="en-CA" dirty="0"/>
              <a:t>A1. The Creative </a:t>
            </a:r>
            <a:r>
              <a:rPr lang="en-CA" dirty="0" smtClean="0"/>
              <a:t>Process</a:t>
            </a:r>
          </a:p>
          <a:p>
            <a:r>
              <a:rPr lang="en-CA" dirty="0" smtClean="0"/>
              <a:t>A2</a:t>
            </a:r>
            <a:r>
              <a:rPr lang="en-CA" dirty="0"/>
              <a:t>: The Elements and Principles of </a:t>
            </a:r>
            <a:r>
              <a:rPr lang="en-CA" dirty="0" smtClean="0"/>
              <a:t>Design</a:t>
            </a:r>
          </a:p>
          <a:p>
            <a:r>
              <a:rPr lang="en-CA" dirty="0" smtClean="0"/>
              <a:t>A3: Production </a:t>
            </a:r>
            <a:r>
              <a:rPr lang="en-CA" dirty="0"/>
              <a:t>and </a:t>
            </a:r>
            <a:r>
              <a:rPr lang="en-CA" dirty="0" smtClean="0"/>
              <a:t>Presentation</a:t>
            </a:r>
          </a:p>
          <a:p>
            <a:r>
              <a:rPr lang="en-CA" dirty="0"/>
              <a:t>C2. Conventions and </a:t>
            </a:r>
            <a:r>
              <a:rPr lang="en-CA" dirty="0" smtClean="0"/>
              <a:t>Techniques</a:t>
            </a:r>
            <a:endParaRPr lang="en-CA" dirty="0"/>
          </a:p>
          <a:p>
            <a:r>
              <a:rPr lang="en-CA" dirty="0"/>
              <a:t>C3. Responsible </a:t>
            </a:r>
            <a:r>
              <a:rPr lang="en-CA" dirty="0" smtClean="0"/>
              <a:t>Practices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Links to the Ontario Curriculum (AVI3M)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776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Concern </a:t>
            </a:r>
            <a:r>
              <a:rPr lang="en-CA" dirty="0"/>
              <a:t>about and action aimed at protecting the </a:t>
            </a:r>
            <a:r>
              <a:rPr lang="en-CA" dirty="0" smtClean="0"/>
              <a:t>environment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Environmentalism</a:t>
            </a:r>
            <a:endParaRPr lang="en-CA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19" y="3202656"/>
            <a:ext cx="468827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331" y="2276872"/>
            <a:ext cx="4658461" cy="4032448"/>
          </a:xfrm>
        </p:spPr>
        <p:txBody>
          <a:bodyPr/>
          <a:lstStyle/>
          <a:p>
            <a:r>
              <a:rPr lang="en-CA" dirty="0" smtClean="0"/>
              <a:t>“Eco-art education integrates art education with environmental education as a means of developing awareness of and engagement with concepts such as interdependence, biodiversity, conservation, restoration, and sustainability.” – H. Inwood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en-CA" sz="3200" dirty="0" smtClean="0"/>
              <a:t>Shades of Green: </a:t>
            </a:r>
            <a:br>
              <a:rPr lang="en-CA" sz="3200" dirty="0" smtClean="0"/>
            </a:br>
            <a:r>
              <a:rPr lang="en-CA" sz="3200" dirty="0" smtClean="0"/>
              <a:t>Growing Environmentalism through Art Education</a:t>
            </a:r>
            <a:endParaRPr lang="en-C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10576" r="4194" b="6377"/>
          <a:stretch/>
        </p:blipFill>
        <p:spPr bwMode="auto">
          <a:xfrm>
            <a:off x="394138" y="2996952"/>
            <a:ext cx="3752193" cy="2270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088777" cy="3877815"/>
          </a:xfrm>
        </p:spPr>
        <p:txBody>
          <a:bodyPr/>
          <a:lstStyle/>
          <a:p>
            <a:r>
              <a:rPr lang="en-CA" dirty="0" smtClean="0"/>
              <a:t>Waste Reduction</a:t>
            </a:r>
          </a:p>
          <a:p>
            <a:pPr lvl="1"/>
            <a:r>
              <a:rPr lang="en-CA" dirty="0" smtClean="0"/>
              <a:t>Handout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And Repurpose! (Found Materials)</a:t>
            </a:r>
          </a:p>
          <a:p>
            <a:pPr lvl="1"/>
            <a:r>
              <a:rPr lang="en-CA" dirty="0" smtClean="0"/>
              <a:t>Objects in nature, but also second hand items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Model the 3Rs (Reduce, Reuse, Recycle)</a:t>
            </a:r>
            <a:endParaRPr lang="en-CA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164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2868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Sustainable Art Practices</a:t>
            </a:r>
          </a:p>
          <a:p>
            <a:pPr algn="ctr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Acrylic Paint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reusable pallets (rather than throwing out pallets each time they are used)</a:t>
            </a: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Even better if you have lids for your pallets so that the kids do not have to wrap it in plastic wrap to save the paint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Mix paint with pallet knives rather than brushes in order to not waste paint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Eternal painting by the sink for students to put their extra paint on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Teach your students to wash their brushes correctly!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old plastic containers to hold water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Wipe off extra paint on brushes before washing 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Oil Paint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walnut oil or another eco-friendly brush cleaner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natural oils (linseed, walnut, etc.) to thin paint 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Clay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extra bin for sediment – reuse once you are done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Reusable table coverings (fabric or parachute material)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Sculpture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Value Village and Goodwill for sculpture materials, etc.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scraps that would have went into the garbage anyway (cardboard, Styrofoam pieces)</a:t>
            </a:r>
          </a:p>
          <a:p>
            <a:pPr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General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When you can, buy eco-friendly brands of products (soap, and cleaning products)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Buy non-toxic materials as they are safer to use and safer for the environment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But if you do have toxic materials, make sure you dispose of them properly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Go digital when you can to reduce paper usage (ex. Send students handouts online)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Use old clothes as rags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Buy recycled paper or anything else you can get recycled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CA" sz="1300" dirty="0" smtClean="0">
                <a:effectLst/>
                <a:latin typeface="Times New Roman"/>
                <a:ea typeface="Times New Roman"/>
              </a:rPr>
              <a:t>Don’t clean with turpentine! </a:t>
            </a:r>
            <a:endParaRPr lang="en-CA" sz="13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5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226967"/>
            <a:ext cx="4808857" cy="3877815"/>
          </a:xfrm>
        </p:spPr>
        <p:txBody>
          <a:bodyPr/>
          <a:lstStyle/>
          <a:p>
            <a:r>
              <a:rPr lang="en-CA" dirty="0" smtClean="0"/>
              <a:t>Biodegradable materials</a:t>
            </a:r>
          </a:p>
          <a:p>
            <a:pPr lvl="1"/>
            <a:r>
              <a:rPr lang="en-CA" dirty="0" smtClean="0"/>
              <a:t>Such as snow art, ice art, natural materials woven into fences, etc.  </a:t>
            </a:r>
          </a:p>
          <a:p>
            <a:pPr marL="411480" lvl="1" indent="0">
              <a:buNone/>
            </a:pPr>
            <a:endParaRPr lang="en-CA" dirty="0" smtClean="0"/>
          </a:p>
          <a:p>
            <a:r>
              <a:rPr lang="en-CA" dirty="0" smtClean="0"/>
              <a:t>Natural processes</a:t>
            </a:r>
          </a:p>
          <a:p>
            <a:pPr lvl="1"/>
            <a:r>
              <a:rPr lang="en-CA" dirty="0" smtClean="0"/>
              <a:t>Many FNMI art forms were made with natural objects</a:t>
            </a:r>
          </a:p>
          <a:p>
            <a:pPr lvl="1"/>
            <a:r>
              <a:rPr lang="en-CA" dirty="0" smtClean="0"/>
              <a:t>Using plants – Fairy Garden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Sustainable Approaches to Making Art</a:t>
            </a:r>
            <a:endParaRPr lang="en-C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r="10167" b="11092"/>
          <a:stretch/>
        </p:blipFill>
        <p:spPr bwMode="auto">
          <a:xfrm>
            <a:off x="796412" y="2204864"/>
            <a:ext cx="2551451" cy="417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71367"/>
            <a:ext cx="7745505" cy="3877815"/>
          </a:xfrm>
        </p:spPr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Emphasizing Environmental Content of the Work</a:t>
            </a:r>
            <a:endParaRPr lang="en-C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10637" y="6093296"/>
            <a:ext cx="34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Emily Carr – Vanquished (1930) 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31" y="2132856"/>
            <a:ext cx="5435246" cy="382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800745" cy="387781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Women Eco </a:t>
            </a:r>
            <a:r>
              <a:rPr lang="en-CA" dirty="0"/>
              <a:t>Artists Dialogue: </a:t>
            </a:r>
            <a:r>
              <a:rPr lang="en-CA" dirty="0">
                <a:hlinkClick r:id="rId3"/>
              </a:rPr>
              <a:t>http://weadartists.org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  <a:p>
            <a:r>
              <a:rPr lang="en-CA" dirty="0" smtClean="0"/>
              <a:t>Meet </a:t>
            </a:r>
            <a:r>
              <a:rPr lang="en-CA" dirty="0"/>
              <a:t>The Greens</a:t>
            </a:r>
            <a:r>
              <a:rPr lang="en-CA" dirty="0" smtClean="0"/>
              <a:t>: </a:t>
            </a:r>
            <a:r>
              <a:rPr lang="en-CA" dirty="0" smtClean="0">
                <a:hlinkClick r:id="rId4"/>
              </a:rPr>
              <a:t>http</a:t>
            </a:r>
            <a:r>
              <a:rPr lang="en-CA" dirty="0">
                <a:hlinkClick r:id="rId4"/>
              </a:rPr>
              <a:t>://www.meetthegreens.org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r>
              <a:rPr lang="en-CA" dirty="0" smtClean="0"/>
              <a:t>13 Artists Working </a:t>
            </a:r>
            <a:r>
              <a:rPr lang="en-CA" dirty="0"/>
              <a:t>on Climate Change</a:t>
            </a:r>
            <a:r>
              <a:rPr lang="en-CA" dirty="0" smtClean="0"/>
              <a:t>: </a:t>
            </a:r>
            <a:r>
              <a:rPr lang="en-CA" dirty="0" smtClean="0">
                <a:hlinkClick r:id="rId5"/>
              </a:rPr>
              <a:t>http</a:t>
            </a:r>
            <a:r>
              <a:rPr lang="en-CA" dirty="0">
                <a:hlinkClick r:id="rId5"/>
              </a:rPr>
              <a:t>://</a:t>
            </a:r>
            <a:r>
              <a:rPr lang="en-CA" dirty="0" smtClean="0">
                <a:hlinkClick r:id="rId5"/>
              </a:rPr>
              <a:t>www.huffingtonpost.com/2014/07/15/environmental-art_n_5585288.html</a:t>
            </a: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Resources</a:t>
            </a:r>
            <a:endParaRPr lang="en-CA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642461" cy="3646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6035" y="6127767"/>
            <a:ext cx="32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John </a:t>
            </a:r>
            <a:r>
              <a:rPr lang="en-CA" dirty="0" err="1" smtClean="0"/>
              <a:t>Sawbrick</a:t>
            </a:r>
            <a:r>
              <a:rPr lang="en-CA" dirty="0"/>
              <a:t> </a:t>
            </a:r>
            <a:r>
              <a:rPr lang="en-CA" dirty="0" smtClean="0"/>
              <a:t>–Toxic 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02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808857" cy="4349005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What are some issues you could bring awareness for students in eco-art lessons? How could you?</a:t>
            </a:r>
          </a:p>
          <a:p>
            <a:endParaRPr lang="en-CA" dirty="0" smtClean="0"/>
          </a:p>
          <a:p>
            <a:r>
              <a:rPr lang="en-CA" dirty="0" smtClean="0"/>
              <a:t>The article explains that eco art is “to teach students about art in a way that promotes an understanding of the interdependence and interconnectedness of all things”. Do you think this is true or false? Why? </a:t>
            </a:r>
          </a:p>
          <a:p>
            <a:endParaRPr lang="en-CA" dirty="0" smtClean="0"/>
          </a:p>
          <a:p>
            <a:r>
              <a:rPr lang="en-CA" dirty="0" smtClean="0"/>
              <a:t>Have you ever created eco-art?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Discussions About Art</a:t>
            </a:r>
            <a:endParaRPr lang="en-CA" sz="4400" dirty="0"/>
          </a:p>
        </p:txBody>
      </p:sp>
      <p:pic>
        <p:nvPicPr>
          <p:cNvPr id="6146" name="Picture 2" descr="C:\Users\Sam\Documents\Teaching Resources\Mixed Media Assignment\Untitl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3390" r="17598" b="15598"/>
          <a:stretch/>
        </p:blipFill>
        <p:spPr bwMode="auto">
          <a:xfrm rot="5400000">
            <a:off x="4995140" y="2789836"/>
            <a:ext cx="4089055" cy="306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71">
      <a:dk1>
        <a:sysClr val="windowText" lastClr="000000"/>
      </a:dk1>
      <a:lt1>
        <a:srgbClr val="F5E1CC"/>
      </a:lt1>
      <a:dk2>
        <a:srgbClr val="12620E"/>
      </a:dk2>
      <a:lt2>
        <a:srgbClr val="754515"/>
      </a:lt2>
      <a:accent1>
        <a:srgbClr val="873624"/>
      </a:accent1>
      <a:accent2>
        <a:srgbClr val="D6862D"/>
      </a:accent2>
      <a:accent3>
        <a:srgbClr val="D0BE40"/>
      </a:accent3>
      <a:accent4>
        <a:srgbClr val="E8B480"/>
      </a:accent4>
      <a:accent5>
        <a:srgbClr val="972109"/>
      </a:accent5>
      <a:accent6>
        <a:srgbClr val="DBB76F"/>
      </a:accent6>
      <a:hlink>
        <a:srgbClr val="CC9900"/>
      </a:hlink>
      <a:folHlink>
        <a:srgbClr val="E8B4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1052</TotalTime>
  <Words>636</Words>
  <Application>Microsoft Office PowerPoint</Application>
  <PresentationFormat>On-screen Show (4:3)</PresentationFormat>
  <Paragraphs>105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Environmentalism   and  Art Education </vt:lpstr>
      <vt:lpstr>Environmentalism</vt:lpstr>
      <vt:lpstr>Shades of Green:  Growing Environmentalism through Art Education</vt:lpstr>
      <vt:lpstr>Model the 3Rs (Reduce, Reuse, Recycle)</vt:lpstr>
      <vt:lpstr>PowerPoint Presentation</vt:lpstr>
      <vt:lpstr>Sustainable Approaches to Making Art</vt:lpstr>
      <vt:lpstr>Emphasizing Environmental Content of the Work</vt:lpstr>
      <vt:lpstr>Resources</vt:lpstr>
      <vt:lpstr>Discussions About Art</vt:lpstr>
      <vt:lpstr>Eco Printing on Fabric Lesson</vt:lpstr>
      <vt:lpstr>Links to the Ontario Curriculum (AVI3M)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Justice  and  Art Education</dc:title>
  <dc:creator>Sam Stewart</dc:creator>
  <cp:lastModifiedBy>Sam Stewart</cp:lastModifiedBy>
  <cp:revision>35</cp:revision>
  <cp:lastPrinted>2017-01-20T17:30:13Z</cp:lastPrinted>
  <dcterms:created xsi:type="dcterms:W3CDTF">2017-01-20T00:18:44Z</dcterms:created>
  <dcterms:modified xsi:type="dcterms:W3CDTF">2017-01-20T17:50:51Z</dcterms:modified>
</cp:coreProperties>
</file>