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8" r:id="rId2"/>
    <p:sldId id="259" r:id="rId3"/>
    <p:sldId id="294" r:id="rId4"/>
    <p:sldId id="292" r:id="rId5"/>
    <p:sldId id="282" r:id="rId6"/>
    <p:sldId id="290" r:id="rId7"/>
    <p:sldId id="261" r:id="rId8"/>
    <p:sldId id="297" r:id="rId9"/>
    <p:sldId id="295" r:id="rId10"/>
    <p:sldId id="296" r:id="rId11"/>
    <p:sldId id="298" r:id="rId12"/>
    <p:sldId id="293" r:id="rId13"/>
    <p:sldId id="299" r:id="rId14"/>
    <p:sldId id="300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BAFF3-2DAA-4A55-A332-E3F32D462822}" type="datetimeFigureOut">
              <a:rPr lang="en-CA" smtClean="0"/>
              <a:t>2018-04-03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AC38D-D3D5-4430-9038-60ED11DF05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494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081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CA" dirty="0"/>
              <a:t>Must agree as to what they want </a:t>
            </a:r>
          </a:p>
          <a:p>
            <a:pPr marL="342900" indent="-342900">
              <a:buFontTx/>
              <a:buChar char="-"/>
            </a:pPr>
            <a:r>
              <a:rPr lang="en-CA" dirty="0"/>
              <a:t>Watches parts of movie and learns what needs to be there Start with spotting - watching rough cut and deciding which spots need music - can be done by composer, music editor and/or director</a:t>
            </a:r>
          </a:p>
          <a:p>
            <a:pPr marL="342900" indent="-342900">
              <a:buFontTx/>
              <a:buChar char="-"/>
            </a:pPr>
            <a:r>
              <a:rPr lang="en-CA" dirty="0"/>
              <a:t>Film music usually covers half of a movie </a:t>
            </a:r>
          </a:p>
          <a:p>
            <a:pPr marL="342900" indent="-342900">
              <a:buFontTx/>
              <a:buChar char="-"/>
            </a:pPr>
            <a:r>
              <a:rPr lang="en-CA" dirty="0"/>
              <a:t>Until 1937, when a film score won an Oscar, it was accepted by the head of the studio’s music department instead of the composer</a:t>
            </a:r>
          </a:p>
          <a:p>
            <a:pPr marL="342900" indent="-342900">
              <a:buFontTx/>
              <a:buChar char="-"/>
            </a:pPr>
            <a:endParaRPr lang="en-CA" dirty="0"/>
          </a:p>
          <a:p>
            <a:pPr marL="342900" indent="-34290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3305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CA" dirty="0"/>
              <a:t>Transposition</a:t>
            </a:r>
          </a:p>
          <a:p>
            <a:pPr marL="342900" indent="-342900">
              <a:buFontTx/>
              <a:buChar char="-"/>
            </a:pPr>
            <a:r>
              <a:rPr lang="en-CA" dirty="0"/>
              <a:t>Chords – doubling </a:t>
            </a:r>
          </a:p>
          <a:p>
            <a:pPr marL="342900" indent="-342900">
              <a:buFontTx/>
              <a:buChar char="-"/>
            </a:pPr>
            <a:r>
              <a:rPr lang="en-CA" dirty="0"/>
              <a:t>Who gets what – melody vs harmony</a:t>
            </a:r>
          </a:p>
          <a:p>
            <a:pPr marL="342900" indent="-342900">
              <a:buFontTx/>
              <a:buChar char="-"/>
            </a:pPr>
            <a:r>
              <a:rPr lang="en-CA" dirty="0"/>
              <a:t>Often not as known or as much credit </a:t>
            </a:r>
          </a:p>
          <a:p>
            <a:pPr marL="342900" indent="-342900">
              <a:buFontTx/>
              <a:buChar char="-"/>
            </a:pPr>
            <a:r>
              <a:rPr lang="en-CA" dirty="0"/>
              <a:t>Sometimes composers are also orchestrators</a:t>
            </a:r>
          </a:p>
        </p:txBody>
      </p:sp>
    </p:spTree>
    <p:extLst>
      <p:ext uri="{BB962C8B-B14F-4D97-AF65-F5344CB8AC3E}">
        <p14:creationId xmlns:p14="http://schemas.microsoft.com/office/powerpoint/2010/main" val="35940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960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CA" dirty="0"/>
              <a:t>Can have a big orchestra – can have a rock band – depends what the composer decided </a:t>
            </a:r>
          </a:p>
        </p:txBody>
      </p:sp>
    </p:spTree>
    <p:extLst>
      <p:ext uri="{BB962C8B-B14F-4D97-AF65-F5344CB8AC3E}">
        <p14:creationId xmlns:p14="http://schemas.microsoft.com/office/powerpoint/2010/main" val="3659750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CA" dirty="0"/>
              <a:t>Used to help recording of the song – achieve correct tempo and perfect picture-to-music sync</a:t>
            </a:r>
          </a:p>
        </p:txBody>
      </p:sp>
    </p:spTree>
    <p:extLst>
      <p:ext uri="{BB962C8B-B14F-4D97-AF65-F5344CB8AC3E}">
        <p14:creationId xmlns:p14="http://schemas.microsoft.com/office/powerpoint/2010/main" val="308465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847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12031" y="1714500"/>
            <a:ext cx="10477500" cy="2053828"/>
          </a:xfrm>
          <a:prstGeom prst="rect">
            <a:avLst/>
          </a:prstGeom>
        </p:spPr>
        <p:txBody>
          <a:bodyPr anchor="b"/>
          <a:lstStyle>
            <a:lvl1pPr>
              <a:defRPr cap="all" spc="163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12031" y="3759398"/>
            <a:ext cx="10477500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17737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952499" y="826889"/>
            <a:ext cx="4932591" cy="517921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sz="half" idx="14"/>
          </p:nvPr>
        </p:nvSpPr>
        <p:spPr>
          <a:xfrm>
            <a:off x="6322219" y="830461"/>
            <a:ext cx="4929188" cy="517564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7581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quarter" idx="13"/>
          </p:nvPr>
        </p:nvSpPr>
        <p:spPr>
          <a:xfrm>
            <a:off x="6322219" y="3661172"/>
            <a:ext cx="4929188" cy="242887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6322219" y="901898"/>
            <a:ext cx="4929188" cy="24110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half" idx="15"/>
          </p:nvPr>
        </p:nvSpPr>
        <p:spPr>
          <a:xfrm>
            <a:off x="948248" y="898326"/>
            <a:ext cx="4941095" cy="518814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4316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44884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250" i="1"/>
            </a:lvl1pPr>
          </a:lstStyle>
          <a:p>
            <a:r>
              <a:t>–Johnny Appleseed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4"/>
          </p:nvPr>
        </p:nvSpPr>
        <p:spPr>
          <a:xfrm>
            <a:off x="1190625" y="2721870"/>
            <a:ext cx="9810750" cy="5570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953"/>
            </a:lvl1pPr>
          </a:lstStyle>
          <a:p>
            <a:r>
              <a:t>“Type a quote here.”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52314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564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7260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1738313" y="1013519"/>
            <a:ext cx="9011543" cy="343793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012031" y="4580930"/>
            <a:ext cx="10477500" cy="1143000"/>
          </a:xfrm>
          <a:prstGeom prst="rect">
            <a:avLst/>
          </a:prstGeom>
        </p:spPr>
        <p:txBody>
          <a:bodyPr anchor="b"/>
          <a:lstStyle>
            <a:lvl1pPr>
              <a:defRPr cap="all" spc="163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012031" y="5741789"/>
            <a:ext cx="10477500" cy="91975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531" spc="101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6118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012031" y="2402086"/>
            <a:ext cx="10477500" cy="2053828"/>
          </a:xfrm>
          <a:prstGeom prst="rect">
            <a:avLst/>
          </a:prstGeom>
        </p:spPr>
        <p:txBody>
          <a:bodyPr/>
          <a:lstStyle>
            <a:lvl1pPr>
              <a:defRPr cap="all" spc="163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0391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322219" y="839391"/>
            <a:ext cx="4929188" cy="517564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57250" y="839391"/>
            <a:ext cx="4941094" cy="275034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57250" y="3670102"/>
            <a:ext cx="4941094" cy="237529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/>
            </a:lvl1pPr>
            <a:lvl2pPr marL="0" indent="160729" algn="ctr">
              <a:spcBef>
                <a:spcPts val="0"/>
              </a:spcBef>
              <a:buSzTx/>
              <a:buNone/>
              <a:defRPr sz="2531"/>
            </a:lvl2pPr>
            <a:lvl3pPr marL="0" indent="321457" algn="ctr">
              <a:spcBef>
                <a:spcPts val="0"/>
              </a:spcBef>
              <a:buSzTx/>
              <a:buNone/>
              <a:defRPr sz="2531"/>
            </a:lvl3pPr>
            <a:lvl4pPr marL="0" indent="482186" algn="ctr">
              <a:spcBef>
                <a:spcPts val="0"/>
              </a:spcBef>
              <a:buSzTx/>
              <a:buNone/>
              <a:defRPr sz="2531"/>
            </a:lvl4pPr>
            <a:lvl5pPr marL="0" indent="642915" algn="ctr">
              <a:spcBef>
                <a:spcPts val="0"/>
              </a:spcBef>
              <a:buSzTx/>
              <a:buNone/>
              <a:defRPr sz="253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2482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6613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2676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322219" y="2107407"/>
            <a:ext cx="4940813" cy="379511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57250" y="1902023"/>
            <a:ext cx="4798219" cy="4232672"/>
          </a:xfrm>
          <a:prstGeom prst="rect">
            <a:avLst/>
          </a:prstGeom>
        </p:spPr>
        <p:txBody>
          <a:bodyPr/>
          <a:lstStyle>
            <a:lvl1pPr marL="241093" indent="-241093">
              <a:defRPr sz="2391"/>
            </a:lvl1pPr>
            <a:lvl2pPr marL="482186" indent="-241093">
              <a:defRPr sz="2391"/>
            </a:lvl2pPr>
            <a:lvl3pPr marL="723279" indent="-241093">
              <a:defRPr sz="2391"/>
            </a:lvl3pPr>
            <a:lvl4pPr marL="964372" indent="-241093">
              <a:defRPr sz="2391"/>
            </a:lvl4pPr>
            <a:lvl5pPr marL="1205465" indent="-241093"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5594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57250" y="482203"/>
            <a:ext cx="10477500" cy="589359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7381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idx="13"/>
          </p:nvPr>
        </p:nvSpPr>
        <p:spPr>
          <a:xfrm>
            <a:off x="952500" y="857250"/>
            <a:ext cx="10298906" cy="39290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952500" y="5063133"/>
            <a:ext cx="4881563" cy="46434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687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160729">
              <a:spcBef>
                <a:spcPts val="0"/>
              </a:spcBef>
              <a:buSzTx/>
              <a:buNone/>
              <a:defRPr sz="1687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321457">
              <a:spcBef>
                <a:spcPts val="0"/>
              </a:spcBef>
              <a:buSzTx/>
              <a:buNone/>
              <a:defRPr sz="1687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482186">
              <a:spcBef>
                <a:spcPts val="0"/>
              </a:spcBef>
              <a:buSzTx/>
              <a:buNone/>
              <a:defRPr sz="1687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642915">
              <a:spcBef>
                <a:spcPts val="0"/>
              </a:spcBef>
              <a:buSzTx/>
              <a:buNone/>
              <a:defRPr sz="1687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1926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57250" y="223242"/>
            <a:ext cx="10477500" cy="125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57250" y="1910953"/>
            <a:ext cx="10477500" cy="446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29312" y="6411516"/>
            <a:ext cx="291747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38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78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294669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589338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884008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1178677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1473346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1768015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2062684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2357354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2652023" marR="0" indent="-294669" algn="l" defTabSz="410751" rtl="0" latinLnBrk="0">
        <a:lnSpc>
          <a:spcPct val="100000"/>
        </a:lnSpc>
        <a:spcBef>
          <a:spcPts val="2672"/>
        </a:spcBef>
        <a:spcAft>
          <a:spcPts val="0"/>
        </a:spcAft>
        <a:buClrTx/>
        <a:buSzPct val="100000"/>
        <a:buFontTx/>
        <a:buChar char="•"/>
        <a:tabLst/>
        <a:defRPr sz="2812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O3N_PRIgX0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qtO9uHGQFes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 idx="4294967295"/>
          </p:nvPr>
        </p:nvSpPr>
        <p:spPr>
          <a:xfrm>
            <a:off x="2184797" y="696516"/>
            <a:ext cx="7858125" cy="125015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CA" sz="6187" dirty="0">
                <a:latin typeface="Gill Sans Ultra Bold" panose="020B0A02020104020203" pitchFamily="34" charset="0"/>
              </a:rPr>
              <a:t>Careers in Film Music</a:t>
            </a:r>
            <a:endParaRPr sz="6187" dirty="0">
              <a:latin typeface="Gill Sans Ultra Bold" panose="020B0A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A6014-A582-4B41-A063-4CE0ABB3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234" y="2357438"/>
            <a:ext cx="7715250" cy="43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>
                <a:latin typeface="Gill Sans Ultra Bold" panose="020B0A02020104020203" pitchFamily="34" charset="0"/>
              </a:rPr>
              <a:t>Musicians and Conductor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DCAF0-104D-49DC-A880-CEF662FCC03D}"/>
              </a:ext>
            </a:extLst>
          </p:cNvPr>
          <p:cNvSpPr/>
          <p:nvPr/>
        </p:nvSpPr>
        <p:spPr>
          <a:xfrm>
            <a:off x="7926336" y="2461007"/>
            <a:ext cx="2105063" cy="481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What do I do?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049B7-0BEB-4F07-AE98-62B3B5D9117E}"/>
              </a:ext>
            </a:extLst>
          </p:cNvPr>
          <p:cNvSpPr/>
          <p:nvPr/>
        </p:nvSpPr>
        <p:spPr>
          <a:xfrm>
            <a:off x="2024063" y="1589316"/>
            <a:ext cx="5929020" cy="16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Freelance or a studio music department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Instrumentation depends on feel 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Play the music while being recorded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Often the composer is the conductor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7CDB5-ACE7-4260-B3BA-D5BE894D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37" y="3206777"/>
            <a:ext cx="5929313" cy="32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CB41-5D62-4ED7-871E-E5DFC37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797" y="160735"/>
            <a:ext cx="7858125" cy="1250156"/>
          </a:xfr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Edit The Music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6C12F-FA92-413B-8A3B-2574D789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389" y="1410891"/>
            <a:ext cx="6240940" cy="467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387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CA" dirty="0">
                <a:latin typeface="Gill Sans Ultra Bold" panose="020B0A02020104020203" pitchFamily="34" charset="0"/>
              </a:rPr>
              <a:t>Music Editor/Recording Engineer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DCAF0-104D-49DC-A880-CEF662FCC03D}"/>
              </a:ext>
            </a:extLst>
          </p:cNvPr>
          <p:cNvSpPr/>
          <p:nvPr/>
        </p:nvSpPr>
        <p:spPr>
          <a:xfrm>
            <a:off x="7530406" y="2399611"/>
            <a:ext cx="2105063" cy="481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What do I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FBEA2-E355-4C25-AFF6-055EAABBE299}"/>
              </a:ext>
            </a:extLst>
          </p:cNvPr>
          <p:cNvSpPr/>
          <p:nvPr/>
        </p:nvSpPr>
        <p:spPr>
          <a:xfrm>
            <a:off x="1886289" y="1675368"/>
            <a:ext cx="4859239" cy="5155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Mixes and synchronizes the music with the film soundtrack. 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Often also oversees the scoring process.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Design a “click track” for the film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Look out for potential problems like a loud cymbal crash occurring at the same time as a line of dialogue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Using software, lay down all the music tracks, fitting them exactly to the picture, ready for the Final Mix or dub.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99B7D-81AC-4B1F-A4F0-0D504383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527" y="2869370"/>
            <a:ext cx="3606235" cy="24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CB41-5D62-4ED7-871E-E5DFC37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797" y="160735"/>
            <a:ext cx="7858125" cy="1250156"/>
          </a:xfr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Sound Effects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9EBB9-F6E1-4707-8897-7A9AC656F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730" y="1285876"/>
            <a:ext cx="7206258" cy="54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992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Sound Designer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DCAF0-104D-49DC-A880-CEF662FCC03D}"/>
              </a:ext>
            </a:extLst>
          </p:cNvPr>
          <p:cNvSpPr/>
          <p:nvPr/>
        </p:nvSpPr>
        <p:spPr>
          <a:xfrm>
            <a:off x="7247972" y="1634308"/>
            <a:ext cx="2105063" cy="481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What do I do?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1B8591-D1FD-4016-9668-24DBDB65178C}"/>
              </a:ext>
            </a:extLst>
          </p:cNvPr>
          <p:cNvSpPr/>
          <p:nvPr/>
        </p:nvSpPr>
        <p:spPr>
          <a:xfrm>
            <a:off x="1767738" y="1634308"/>
            <a:ext cx="5185512" cy="281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Create sound tracks for a variety of needs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Sound effects library to work from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Also make their own – Foley artist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Normal film – still have to do, but especially in animated films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endParaRPr lang="en-CA" sz="2531" kern="0" dirty="0">
              <a:solidFill>
                <a:srgbClr val="72675A"/>
              </a:solidFill>
              <a:latin typeface="Baskerville"/>
              <a:sym typeface="Baskervil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E807E-588E-45A5-A1E8-E197F40AA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2096413"/>
            <a:ext cx="2863672" cy="3475712"/>
          </a:xfrm>
          <a:prstGeom prst="rect">
            <a:avLst/>
          </a:prstGeom>
        </p:spPr>
      </p:pic>
      <p:pic>
        <p:nvPicPr>
          <p:cNvPr id="7" name="Online Media 6">
            <a:hlinkClick r:id="" action="ppaction://media"/>
            <a:extLst>
              <a:ext uri="{FF2B5EF4-FFF2-40B4-BE49-F238E27FC236}">
                <a16:creationId xmlns:a16="http://schemas.microsoft.com/office/drawing/2014/main" id="{A177F556-947A-42DD-AB70-E65324B20A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27734" y="4071938"/>
            <a:ext cx="3328137" cy="24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2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CB41-5D62-4ED7-871E-E5DFC37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797" y="160735"/>
            <a:ext cx="7858125" cy="1250156"/>
          </a:xfr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Exit Card!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232EB-82D6-46E0-9097-EA48BD82DD18}"/>
              </a:ext>
            </a:extLst>
          </p:cNvPr>
          <p:cNvSpPr txBox="1"/>
          <p:nvPr/>
        </p:nvSpPr>
        <p:spPr>
          <a:xfrm>
            <a:off x="2184797" y="1500637"/>
            <a:ext cx="7858125" cy="5524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Pretend you have to go into Film Music making. Choose a career that we discussed today and explain why that would be a good fit for you. </a:t>
            </a:r>
          </a:p>
          <a:p>
            <a:pPr defTabSz="410751" hangingPunct="0"/>
            <a:endParaRPr lang="en-CA" sz="2531" kern="0" dirty="0">
              <a:solidFill>
                <a:srgbClr val="72675A"/>
              </a:solidFill>
              <a:latin typeface="Baskerville"/>
              <a:sym typeface="Baskerville"/>
            </a:endParaRPr>
          </a:p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Careers:</a:t>
            </a:r>
          </a:p>
          <a:p>
            <a:pPr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Write the Music: Music Supervisor, Composer, </a:t>
            </a:r>
            <a:r>
              <a:rPr lang="en-CA" sz="2531" kern="0">
                <a:solidFill>
                  <a:srgbClr val="72675A"/>
                </a:solidFill>
                <a:latin typeface="Baskerville"/>
                <a:sym typeface="Baskerville"/>
              </a:rPr>
              <a:t>Orchestrator, Arranger, </a:t>
            </a: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Copyist</a:t>
            </a:r>
          </a:p>
          <a:p>
            <a:pPr defTabSz="410751" hangingPunct="0"/>
            <a:endParaRPr lang="en-CA" sz="2531" kern="0" dirty="0">
              <a:solidFill>
                <a:srgbClr val="72675A"/>
              </a:solidFill>
              <a:latin typeface="Baskerville"/>
              <a:sym typeface="Baskerville"/>
            </a:endParaRPr>
          </a:p>
          <a:p>
            <a:pPr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Play the Music: Musicians, Conductor </a:t>
            </a:r>
          </a:p>
          <a:p>
            <a:pPr defTabSz="410751" hangingPunct="0"/>
            <a:endParaRPr lang="en-CA" sz="2531" kern="0" dirty="0">
              <a:solidFill>
                <a:srgbClr val="72675A"/>
              </a:solidFill>
              <a:latin typeface="Baskerville"/>
              <a:sym typeface="Baskerville"/>
            </a:endParaRPr>
          </a:p>
          <a:p>
            <a:pPr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Edit the Music: Recording Engineer/Editor </a:t>
            </a:r>
          </a:p>
          <a:p>
            <a:pPr defTabSz="410751" hangingPunct="0"/>
            <a:endParaRPr lang="en-CA" sz="2531" kern="0" dirty="0">
              <a:solidFill>
                <a:srgbClr val="72675A"/>
              </a:solidFill>
              <a:latin typeface="Baskerville"/>
              <a:sym typeface="Baskerville"/>
            </a:endParaRPr>
          </a:p>
          <a:p>
            <a:pPr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Sound Effects: Sound Design</a:t>
            </a:r>
          </a:p>
          <a:p>
            <a:pPr defTabSz="410751" hangingPunct="0"/>
            <a:endParaRPr lang="en-CA" sz="2531" kern="0" dirty="0">
              <a:solidFill>
                <a:srgbClr val="72675A"/>
              </a:solidFill>
              <a:latin typeface="Baskerville"/>
              <a:ea typeface="+mj-ea"/>
              <a:cs typeface="+mj-cs"/>
              <a:sym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8631507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Gill Sans Ultra Bold" panose="020B0A02020104020203" pitchFamily="34" charset="0"/>
              </a:rPr>
              <a:t>Careers </a:t>
            </a:r>
            <a:r>
              <a:rPr lang="en-CA" dirty="0">
                <a:latin typeface="Gill Sans Ultra Bold" panose="020B0A02020104020203" pitchFamily="34" charset="0"/>
              </a:rPr>
              <a:t>Opportunities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2166938" y="1473398"/>
            <a:ext cx="3339703" cy="511671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41628" indent="-241628" defTabSz="336816">
              <a:spcBef>
                <a:spcPts val="2180"/>
              </a:spcBef>
              <a:defRPr sz="3280"/>
            </a:pPr>
            <a:r>
              <a:rPr lang="en-CA" dirty="0"/>
              <a:t>Write the Music: Music Supervisor, Composer, Orchestrator, Copyist, Arranger</a:t>
            </a:r>
          </a:p>
          <a:p>
            <a:pPr marL="241628" indent="-241628" defTabSz="336816">
              <a:spcBef>
                <a:spcPts val="2180"/>
              </a:spcBef>
              <a:defRPr sz="3280"/>
            </a:pPr>
            <a:r>
              <a:rPr lang="en-CA" dirty="0"/>
              <a:t>Play the Music: Musicians, Conductor </a:t>
            </a:r>
          </a:p>
          <a:p>
            <a:pPr marL="241628" indent="-241628" defTabSz="336816">
              <a:spcBef>
                <a:spcPts val="2180"/>
              </a:spcBef>
              <a:defRPr sz="3280"/>
            </a:pPr>
            <a:r>
              <a:rPr lang="en-CA" dirty="0"/>
              <a:t>Edit the Music: Recording Engineer, Editor </a:t>
            </a:r>
          </a:p>
          <a:p>
            <a:pPr marL="241628" indent="-241628" defTabSz="336816">
              <a:spcBef>
                <a:spcPts val="2180"/>
              </a:spcBef>
              <a:defRPr sz="3280"/>
            </a:pPr>
            <a:r>
              <a:rPr lang="en-CA" dirty="0"/>
              <a:t>Sound Effects: Sound Design</a:t>
            </a:r>
          </a:p>
        </p:txBody>
      </p:sp>
      <p:pic>
        <p:nvPicPr>
          <p:cNvPr id="15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3797" y="3119098"/>
            <a:ext cx="4662427" cy="2048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38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CB41-5D62-4ED7-871E-E5DFC37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797" y="160735"/>
            <a:ext cx="7858125" cy="1250156"/>
          </a:xfr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Create The Music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4C33D-04EF-4064-B791-279C40DAD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310" y="1660922"/>
            <a:ext cx="6925099" cy="46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77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Music Supervisor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DCAF0-104D-49DC-A880-CEF662FCC03D}"/>
              </a:ext>
            </a:extLst>
          </p:cNvPr>
          <p:cNvSpPr/>
          <p:nvPr/>
        </p:nvSpPr>
        <p:spPr>
          <a:xfrm>
            <a:off x="7247972" y="1634308"/>
            <a:ext cx="2105063" cy="481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What do I do?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049B7-0BEB-4F07-AE98-62B3B5D9117E}"/>
              </a:ext>
            </a:extLst>
          </p:cNvPr>
          <p:cNvSpPr/>
          <p:nvPr/>
        </p:nvSpPr>
        <p:spPr>
          <a:xfrm>
            <a:off x="2166937" y="1650066"/>
            <a:ext cx="3929063" cy="3986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Supervise all of the music in the film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Meet the needs of the Director/Producers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Makes selections for a compilation score and gets copyright approvals (for found music)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Has to make negotiations about finances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96B99-1F0E-4D96-95A0-F1E60A755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6" r="35416"/>
          <a:stretch/>
        </p:blipFill>
        <p:spPr>
          <a:xfrm>
            <a:off x="6321879" y="2111721"/>
            <a:ext cx="3957247" cy="43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>
                <a:latin typeface="Gill Sans Ultra Bold" panose="020B0A02020104020203" pitchFamily="34" charset="0"/>
              </a:rPr>
              <a:t>The Composer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5533430" y="1473398"/>
            <a:ext cx="4822031" cy="511671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353246">
              <a:spcBef>
                <a:spcPts val="2250"/>
              </a:spcBef>
              <a:defRPr sz="3440"/>
            </a:pPr>
            <a:r>
              <a:rPr lang="en-CA" dirty="0"/>
              <a:t>Compose the music!</a:t>
            </a:r>
          </a:p>
          <a:p>
            <a:pPr defTabSz="353246">
              <a:spcBef>
                <a:spcPts val="2250"/>
              </a:spcBef>
              <a:defRPr sz="3440"/>
            </a:pPr>
            <a:r>
              <a:rPr lang="en-CA" dirty="0"/>
              <a:t>Most composers are brought in after the film has been shot or while the film is being shot</a:t>
            </a:r>
          </a:p>
          <a:p>
            <a:pPr marL="253416" indent="-253416" defTabSz="353246">
              <a:spcBef>
                <a:spcPts val="2250"/>
              </a:spcBef>
              <a:defRPr sz="3440"/>
            </a:pPr>
            <a:r>
              <a:rPr lang="en-CA" dirty="0"/>
              <a:t>Meets with Director and Producers</a:t>
            </a:r>
          </a:p>
          <a:p>
            <a:pPr marL="253416" indent="-253416" defTabSz="353246">
              <a:spcBef>
                <a:spcPts val="2250"/>
              </a:spcBef>
              <a:defRPr sz="3440"/>
            </a:pPr>
            <a:r>
              <a:rPr lang="en-CA" dirty="0"/>
              <a:t>Spotting sessions</a:t>
            </a:r>
          </a:p>
          <a:p>
            <a:pPr marL="253416" indent="-253416" defTabSz="353246">
              <a:spcBef>
                <a:spcPts val="2250"/>
              </a:spcBef>
              <a:defRPr sz="3440"/>
            </a:pPr>
            <a:r>
              <a:rPr lang="en-CA" dirty="0"/>
              <a:t>Writes!</a:t>
            </a:r>
          </a:p>
          <a:p>
            <a:pPr marL="253416" indent="-253416" defTabSz="353246">
              <a:spcBef>
                <a:spcPts val="2250"/>
              </a:spcBef>
              <a:defRPr sz="3440"/>
            </a:pPr>
            <a:r>
              <a:rPr lang="en-CA" dirty="0"/>
              <a:t>Gives to arranger and copyist to give to the musicians</a:t>
            </a:r>
          </a:p>
          <a:p>
            <a:pPr marL="253416" indent="-253416" defTabSz="353246">
              <a:spcBef>
                <a:spcPts val="2250"/>
              </a:spcBef>
              <a:defRPr sz="3440"/>
            </a:pPr>
            <a:r>
              <a:rPr lang="en-CA" dirty="0"/>
              <a:t>Have short period of time to write!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6E719-2BE4-40FC-9919-AA9DC51A4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793" y="2429319"/>
            <a:ext cx="3683496" cy="222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8DABB-3BA3-4392-94B2-688184B2EF38}"/>
              </a:ext>
            </a:extLst>
          </p:cNvPr>
          <p:cNvSpPr txBox="1"/>
          <p:nvPr/>
        </p:nvSpPr>
        <p:spPr>
          <a:xfrm>
            <a:off x="2586186" y="1924406"/>
            <a:ext cx="2196703" cy="50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CA" sz="2812" kern="0" dirty="0">
                <a:solidFill>
                  <a:srgbClr val="72675A"/>
                </a:solidFill>
                <a:latin typeface="Baskerville"/>
                <a:ea typeface="+mj-ea"/>
                <a:cs typeface="+mj-cs"/>
                <a:sym typeface="Baskerville"/>
              </a:rPr>
              <a:t>What do I do?</a:t>
            </a:r>
          </a:p>
        </p:txBody>
      </p:sp>
    </p:spTree>
    <p:extLst>
      <p:ext uri="{BB962C8B-B14F-4D97-AF65-F5344CB8AC3E}">
        <p14:creationId xmlns:p14="http://schemas.microsoft.com/office/powerpoint/2010/main" val="36253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32834-CE70-4757-B273-88062A88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4D0D8-D587-4273-A6C5-841D4ED8F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8117" y="3645852"/>
            <a:ext cx="2363817" cy="491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531" dirty="0"/>
              <a:t>Rachel Portman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521AF-33A4-4E9D-ACAB-B23CB02D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38" y="1473398"/>
            <a:ext cx="210626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B9A9F-C569-47D8-A93E-868DFAFAF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r="26250"/>
          <a:stretch/>
        </p:blipFill>
        <p:spPr>
          <a:xfrm>
            <a:off x="8144725" y="1328083"/>
            <a:ext cx="1875234" cy="2411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8C2ED-2E7A-472B-B806-138E1F369BB9}"/>
              </a:ext>
            </a:extLst>
          </p:cNvPr>
          <p:cNvSpPr txBox="1"/>
          <p:nvPr/>
        </p:nvSpPr>
        <p:spPr>
          <a:xfrm>
            <a:off x="8050335" y="3672491"/>
            <a:ext cx="2018481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ea typeface="+mj-ea"/>
                <a:cs typeface="+mj-cs"/>
                <a:sym typeface="Baskerville"/>
              </a:rPr>
              <a:t>Danny </a:t>
            </a:r>
            <a:r>
              <a:rPr lang="en-CA" sz="2531" kern="0" dirty="0" err="1">
                <a:solidFill>
                  <a:srgbClr val="72675A"/>
                </a:solidFill>
                <a:latin typeface="Baskerville"/>
                <a:ea typeface="+mj-ea"/>
                <a:cs typeface="+mj-cs"/>
                <a:sym typeface="Baskerville"/>
              </a:rPr>
              <a:t>Elfman</a:t>
            </a:r>
            <a:endParaRPr lang="en-CA" sz="2531" kern="0" dirty="0">
              <a:solidFill>
                <a:srgbClr val="72675A"/>
              </a:solidFill>
              <a:latin typeface="Baskerville"/>
              <a:ea typeface="+mj-ea"/>
              <a:cs typeface="+mj-cs"/>
              <a:sym typeface="Baskervill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0BBA8-1D00-4A0A-8876-F3F5FF67C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3376">
            <a:off x="7986287" y="4393343"/>
            <a:ext cx="1396891" cy="1989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4DA22-1965-41AF-B385-807689EFE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71876">
            <a:off x="8929013" y="4464116"/>
            <a:ext cx="1446609" cy="1928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08A69-4A09-4416-AD64-BFDDEF624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5360">
            <a:off x="3160468" y="4325739"/>
            <a:ext cx="1473398" cy="2196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1DECF-4C9B-402A-B805-F4998A012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89094">
            <a:off x="1696159" y="4235094"/>
            <a:ext cx="1611267" cy="2354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B84379-33E0-4FD7-8A04-48EE4E25D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628" y="1330317"/>
            <a:ext cx="1584745" cy="24216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754AF3-25C9-41B5-8701-9392E26ABFF4}"/>
              </a:ext>
            </a:extLst>
          </p:cNvPr>
          <p:cNvSpPr/>
          <p:nvPr/>
        </p:nvSpPr>
        <p:spPr>
          <a:xfrm>
            <a:off x="5118008" y="3679672"/>
            <a:ext cx="1955985" cy="481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Alan Menken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E96967-1FA3-4E4B-B821-4EB86D758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2759">
            <a:off x="5920311" y="4461413"/>
            <a:ext cx="1448456" cy="2085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B8857-67EF-4A3D-9763-7363D8297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20456">
            <a:off x="5194975" y="4344547"/>
            <a:ext cx="1452249" cy="21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98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Gill Sans Ultra Bold" panose="020B0A02020104020203" pitchFamily="34" charset="0"/>
              </a:rPr>
              <a:t>The Orchestrator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45" y="3060245"/>
            <a:ext cx="3248918" cy="243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9F0071-A97A-44D7-9FCD-14288F172717}"/>
              </a:ext>
            </a:extLst>
          </p:cNvPr>
          <p:cNvSpPr/>
          <p:nvPr/>
        </p:nvSpPr>
        <p:spPr>
          <a:xfrm>
            <a:off x="1928944" y="1442318"/>
            <a:ext cx="5024306" cy="266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457" indent="-321457" defTabSz="410751" hangingPunct="0">
              <a:buFont typeface="Arial" panose="020B0604020202020204" pitchFamily="34" charset="0"/>
              <a:buChar char="•"/>
            </a:pPr>
            <a:r>
              <a:rPr lang="en-CA" sz="2391" kern="0" dirty="0">
                <a:solidFill>
                  <a:srgbClr val="72675A"/>
                </a:solidFill>
                <a:latin typeface="Baskerville"/>
                <a:sym typeface="Baskerville"/>
              </a:rPr>
              <a:t>Transpose music and write scores based off a composer’s initial draft or sketch</a:t>
            </a:r>
          </a:p>
          <a:p>
            <a:pPr marL="321457" indent="-321457" defTabSz="410751" hangingPunct="0">
              <a:buFont typeface="Arial" panose="020B0604020202020204" pitchFamily="34" charset="0"/>
              <a:buChar char="•"/>
            </a:pPr>
            <a:r>
              <a:rPr lang="en-CA" sz="2391" kern="0" dirty="0">
                <a:solidFill>
                  <a:srgbClr val="72675A"/>
                </a:solidFill>
                <a:latin typeface="Baskerville"/>
                <a:sym typeface="Baskerville"/>
              </a:rPr>
              <a:t>Very important – tight timeline </a:t>
            </a:r>
          </a:p>
          <a:p>
            <a:pPr marL="321457" indent="-321457" defTabSz="410751" hangingPunct="0">
              <a:buFont typeface="Arial" panose="020B0604020202020204" pitchFamily="34" charset="0"/>
              <a:buChar char="•"/>
            </a:pPr>
            <a:r>
              <a:rPr lang="en-CA" sz="2391" kern="0" dirty="0">
                <a:solidFill>
                  <a:srgbClr val="72675A"/>
                </a:solidFill>
                <a:latin typeface="Baskerville"/>
                <a:sym typeface="Baskerville"/>
              </a:rPr>
              <a:t>Often the arranger (can be another job)</a:t>
            </a:r>
          </a:p>
          <a:p>
            <a:pPr marL="321457" indent="-321457" defTabSz="410751" hangingPunct="0">
              <a:buFont typeface="Arial" panose="020B0604020202020204" pitchFamily="34" charset="0"/>
              <a:buChar char="•"/>
            </a:pPr>
            <a:endParaRPr lang="en-CA" sz="2391" kern="0" dirty="0">
              <a:solidFill>
                <a:srgbClr val="72675A"/>
              </a:solidFill>
              <a:latin typeface="Baskerville"/>
              <a:sym typeface="Baskervill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DCAF0-104D-49DC-A880-CEF662FCC03D}"/>
              </a:ext>
            </a:extLst>
          </p:cNvPr>
          <p:cNvSpPr/>
          <p:nvPr/>
        </p:nvSpPr>
        <p:spPr>
          <a:xfrm>
            <a:off x="7348072" y="2535165"/>
            <a:ext cx="2105063" cy="481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What do I do?</a:t>
            </a:r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EE8EA873-A505-4A8F-A15A-8FB6F4EE3E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57017" y="3750469"/>
            <a:ext cx="3573006" cy="26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Copyist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9F0071-A97A-44D7-9FCD-14288F172717}"/>
              </a:ext>
            </a:extLst>
          </p:cNvPr>
          <p:cNvSpPr/>
          <p:nvPr/>
        </p:nvSpPr>
        <p:spPr>
          <a:xfrm>
            <a:off x="1977452" y="2027639"/>
            <a:ext cx="2886251" cy="229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457" indent="-321457" defTabSz="410751" hangingPunct="0">
              <a:buFont typeface="Arial" panose="020B0604020202020204" pitchFamily="34" charset="0"/>
              <a:buChar char="•"/>
            </a:pPr>
            <a:r>
              <a:rPr lang="en-CA" sz="2391" kern="0" dirty="0">
                <a:solidFill>
                  <a:srgbClr val="72675A"/>
                </a:solidFill>
                <a:latin typeface="Baskerville"/>
                <a:sym typeface="Baskerville"/>
              </a:rPr>
              <a:t>Creates neat copies of parts from a orchestrator’s score</a:t>
            </a:r>
          </a:p>
          <a:p>
            <a:pPr marL="321457" indent="-321457" defTabSz="410751" hangingPunct="0">
              <a:buFont typeface="Arial" panose="020B0604020202020204" pitchFamily="34" charset="0"/>
              <a:buChar char="•"/>
            </a:pPr>
            <a:r>
              <a:rPr lang="en-CA" sz="2391" kern="0" dirty="0">
                <a:solidFill>
                  <a:srgbClr val="72675A"/>
                </a:solidFill>
                <a:latin typeface="Baskerville"/>
                <a:sym typeface="Baskerville"/>
              </a:rPr>
              <a:t>Also known as score preparation </a:t>
            </a:r>
          </a:p>
          <a:p>
            <a:pPr marL="321457" indent="-321457" defTabSz="410751" hangingPunct="0">
              <a:buFont typeface="Arial" panose="020B0604020202020204" pitchFamily="34" charset="0"/>
              <a:buChar char="•"/>
            </a:pPr>
            <a:endParaRPr lang="en-CA" sz="2391" kern="0" dirty="0">
              <a:solidFill>
                <a:srgbClr val="72675A"/>
              </a:solidFill>
              <a:latin typeface="Baskerville"/>
              <a:sym typeface="Baskervill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DCAF0-104D-49DC-A880-CEF662FCC03D}"/>
              </a:ext>
            </a:extLst>
          </p:cNvPr>
          <p:cNvSpPr/>
          <p:nvPr/>
        </p:nvSpPr>
        <p:spPr>
          <a:xfrm>
            <a:off x="7385744" y="1996747"/>
            <a:ext cx="2105063" cy="481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hangingPunct="0"/>
            <a:r>
              <a:rPr lang="en-CA" sz="2531" kern="0" dirty="0">
                <a:solidFill>
                  <a:srgbClr val="72675A"/>
                </a:solidFill>
                <a:latin typeface="Baskerville"/>
                <a:sym typeface="Baskerville"/>
              </a:rPr>
              <a:t>What do I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7A991-7E82-413F-8C1D-5A8E5366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03" y="2451199"/>
            <a:ext cx="5357813" cy="40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CB41-5D62-4ED7-871E-E5DFC37F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797" y="160735"/>
            <a:ext cx="7858125" cy="1250156"/>
          </a:xfrm>
        </p:spPr>
        <p:txBody>
          <a:bodyPr/>
          <a:lstStyle/>
          <a:p>
            <a:r>
              <a:rPr lang="en-CA" dirty="0">
                <a:latin typeface="Gill Sans Ultra Bold" panose="020B0A02020104020203" pitchFamily="34" charset="0"/>
              </a:rPr>
              <a:t>Play The Music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4A46E-A513-4346-8904-AEB523091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91" y="2089547"/>
            <a:ext cx="8075737" cy="39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2329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Microsoft Office PowerPoint</Application>
  <PresentationFormat>Widescreen</PresentationFormat>
  <Paragraphs>79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Baskerville</vt:lpstr>
      <vt:lpstr>Bradley Hand ITC TT-Bold</vt:lpstr>
      <vt:lpstr>Calibri</vt:lpstr>
      <vt:lpstr>Cochin</vt:lpstr>
      <vt:lpstr>Gill Sans Ultra Bold</vt:lpstr>
      <vt:lpstr>PhotoPortfolio</vt:lpstr>
      <vt:lpstr>Careers in Film Music</vt:lpstr>
      <vt:lpstr>Careers Opportunities</vt:lpstr>
      <vt:lpstr>Create The Music</vt:lpstr>
      <vt:lpstr>Music Supervisor</vt:lpstr>
      <vt:lpstr>The Composer</vt:lpstr>
      <vt:lpstr>Examples</vt:lpstr>
      <vt:lpstr>The Orchestrator</vt:lpstr>
      <vt:lpstr>Copyist</vt:lpstr>
      <vt:lpstr>Play The Music</vt:lpstr>
      <vt:lpstr>Musicians and Conductor</vt:lpstr>
      <vt:lpstr>Edit The Music</vt:lpstr>
      <vt:lpstr>Music Editor/Recording Engineer</vt:lpstr>
      <vt:lpstr>Sound Effects</vt:lpstr>
      <vt:lpstr>Sound Designer</vt:lpstr>
      <vt:lpstr>Exit Card!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Careers in Film Music</dc:title>
  <dc:creator>Samantha Stewart</dc:creator>
  <cp:lastModifiedBy>Samantha Stewart</cp:lastModifiedBy>
  <cp:revision>1</cp:revision>
  <dcterms:created xsi:type="dcterms:W3CDTF">2018-04-04T01:37:16Z</dcterms:created>
  <dcterms:modified xsi:type="dcterms:W3CDTF">2018-04-04T01:37:30Z</dcterms:modified>
</cp:coreProperties>
</file>